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tiff" ContentType="image/tiff"/>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omments/modernComment_259_13F8752.xml" ContentType="application/vnd.ms-powerpoint.comments+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comments/modernComment_261_5CF985A1.xml" ContentType="application/vnd.ms-powerpoint.comments+xml"/>
  <Override PartName="/ppt/notesSlides/notesSlide7.xml" ContentType="application/vnd.openxmlformats-officedocument.presentationml.notesSlide+xml"/>
  <Override PartName="/ppt/comments/modernComment_26A_5415C34A.xml" ContentType="application/vnd.ms-powerpoint.comments+xml"/>
  <Override PartName="/ppt/notesSlides/notesSlide8.xml" ContentType="application/vnd.openxmlformats-officedocument.presentationml.notesSlide+xml"/>
  <Override PartName="/ppt/comments/modernComment_266_EC9FE936.xml" ContentType="application/vnd.ms-powerpoint.comments+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9.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4"/>
  </p:notesMasterIdLst>
  <p:sldIdLst>
    <p:sldId id="256" r:id="rId2"/>
    <p:sldId id="600" r:id="rId3"/>
    <p:sldId id="601" r:id="rId4"/>
    <p:sldId id="604" r:id="rId5"/>
    <p:sldId id="602" r:id="rId6"/>
    <p:sldId id="606" r:id="rId7"/>
    <p:sldId id="609" r:id="rId8"/>
    <p:sldId id="618" r:id="rId9"/>
    <p:sldId id="614" r:id="rId10"/>
    <p:sldId id="612" r:id="rId11"/>
    <p:sldId id="610" r:id="rId12"/>
    <p:sldId id="617" r:id="rId1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ADB329B5-4514-E878-D93E-56F585AB6F2B}" name="Malinda Henry" initials="MH" userId="S::HenryM@headwaterscorp.com::e4c8f1aa-237c-4544-b1e9-dc5873f12c60" providerId="AD"/>
  <p188:author id="{84B29FDB-837D-D214-1887-1C05C628E8BF}" name="Patrick Farrell" initials="PF" userId="S::farrellp@headwaterscorp.com::2991a4a5-95d0-4f9f-a842-ccf5d19463a5"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032" autoAdjust="0"/>
    <p:restoredTop sz="96357" autoAdjust="0"/>
  </p:normalViewPr>
  <p:slideViewPr>
    <p:cSldViewPr snapToGrid="0">
      <p:cViewPr varScale="1">
        <p:scale>
          <a:sx n="103" d="100"/>
          <a:sy n="103" d="100"/>
        </p:scale>
        <p:origin x="144" y="30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19" Type="http://schemas.microsoft.com/office/2018/10/relationships/authors" Target="author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oleObject" Target="file:///\\hwc.local\HWC-DFS-drive\Projects\PRRIP\Committees%20and%20Meetings\TAC\2024%20TAC\5-2024%20TAC\Drafts\WC%20Channel%20Widening%20Opps\Management%20Implication%20Data%20Exploration.xlsx" TargetMode="External"/><Relationship Id="rId2" Type="http://schemas.microsoft.com/office/2011/relationships/chartColorStyle" Target="colors2.xml"/><Relationship Id="rId1" Type="http://schemas.microsoft.com/office/2011/relationships/chartStyle" Target="style2.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lineChart>
        <c:grouping val="stacked"/>
        <c:varyColors val="0"/>
        <c:ser>
          <c:idx val="1"/>
          <c:order val="0"/>
          <c:tx>
            <c:strRef>
              <c:f>Sheet1!$E$14</c:f>
              <c:strCache>
                <c:ptCount val="1"/>
                <c:pt idx="0">
                  <c:v>Cumulative Percent of Roosts</c:v>
                </c:pt>
              </c:strCache>
            </c:strRef>
          </c:tx>
          <c:spPr>
            <a:ln w="28575" cap="rnd">
              <a:solidFill>
                <a:schemeClr val="accent2"/>
              </a:solidFill>
              <a:round/>
            </a:ln>
            <a:effectLst/>
          </c:spPr>
          <c:marker>
            <c:symbol val="circle"/>
            <c:size val="5"/>
            <c:spPr>
              <a:solidFill>
                <a:schemeClr val="accent2">
                  <a:lumMod val="75000"/>
                </a:schemeClr>
              </a:solidFill>
              <a:ln w="50800">
                <a:solidFill>
                  <a:schemeClr val="accent2"/>
                </a:solidFill>
              </a:ln>
              <a:effectLst/>
            </c:spPr>
          </c:marker>
          <c:cat>
            <c:numRef>
              <c:f>Sheet1!$D$15:$D$30</c:f>
              <c:numCache>
                <c:formatCode>General</c:formatCode>
                <c:ptCount val="16"/>
                <c:pt idx="0">
                  <c:v>100</c:v>
                </c:pt>
                <c:pt idx="1">
                  <c:v>200</c:v>
                </c:pt>
                <c:pt idx="2">
                  <c:v>300</c:v>
                </c:pt>
                <c:pt idx="3">
                  <c:v>400</c:v>
                </c:pt>
                <c:pt idx="4">
                  <c:v>500</c:v>
                </c:pt>
                <c:pt idx="5">
                  <c:v>600</c:v>
                </c:pt>
                <c:pt idx="6">
                  <c:v>700</c:v>
                </c:pt>
                <c:pt idx="7">
                  <c:v>800</c:v>
                </c:pt>
                <c:pt idx="8">
                  <c:v>900</c:v>
                </c:pt>
                <c:pt idx="9">
                  <c:v>1000</c:v>
                </c:pt>
                <c:pt idx="10">
                  <c:v>1100</c:v>
                </c:pt>
                <c:pt idx="11">
                  <c:v>1200</c:v>
                </c:pt>
                <c:pt idx="12">
                  <c:v>1300</c:v>
                </c:pt>
                <c:pt idx="13">
                  <c:v>1400</c:v>
                </c:pt>
                <c:pt idx="14">
                  <c:v>1500</c:v>
                </c:pt>
                <c:pt idx="15">
                  <c:v>1600</c:v>
                </c:pt>
              </c:numCache>
            </c:numRef>
          </c:cat>
          <c:val>
            <c:numRef>
              <c:f>Sheet1!$E$15:$E$30</c:f>
              <c:numCache>
                <c:formatCode>General</c:formatCode>
                <c:ptCount val="16"/>
                <c:pt idx="0">
                  <c:v>2.5</c:v>
                </c:pt>
                <c:pt idx="1">
                  <c:v>6.1</c:v>
                </c:pt>
                <c:pt idx="2">
                  <c:v>13.6</c:v>
                </c:pt>
                <c:pt idx="3">
                  <c:v>19.5</c:v>
                </c:pt>
                <c:pt idx="4">
                  <c:v>27.8</c:v>
                </c:pt>
                <c:pt idx="5">
                  <c:v>36.200000000000003</c:v>
                </c:pt>
                <c:pt idx="6">
                  <c:v>47.1</c:v>
                </c:pt>
                <c:pt idx="7">
                  <c:v>61.1</c:v>
                </c:pt>
                <c:pt idx="8">
                  <c:v>71.7</c:v>
                </c:pt>
                <c:pt idx="9">
                  <c:v>83.5</c:v>
                </c:pt>
                <c:pt idx="10">
                  <c:v>89.4</c:v>
                </c:pt>
                <c:pt idx="11">
                  <c:v>93.4</c:v>
                </c:pt>
                <c:pt idx="12">
                  <c:v>97.7</c:v>
                </c:pt>
                <c:pt idx="13">
                  <c:v>98.9</c:v>
                </c:pt>
                <c:pt idx="14">
                  <c:v>99.5</c:v>
                </c:pt>
                <c:pt idx="15">
                  <c:v>100</c:v>
                </c:pt>
              </c:numCache>
            </c:numRef>
          </c:val>
          <c:smooth val="0"/>
          <c:extLst>
            <c:ext xmlns:c16="http://schemas.microsoft.com/office/drawing/2014/chart" uri="{C3380CC4-5D6E-409C-BE32-E72D297353CC}">
              <c16:uniqueId val="{00000000-DE96-459B-A592-851A606E60B7}"/>
            </c:ext>
          </c:extLst>
        </c:ser>
        <c:dLbls>
          <c:showLegendKey val="0"/>
          <c:showVal val="0"/>
          <c:showCatName val="0"/>
          <c:showSerName val="0"/>
          <c:showPercent val="0"/>
          <c:showBubbleSize val="0"/>
        </c:dLbls>
        <c:marker val="1"/>
        <c:smooth val="0"/>
        <c:axId val="62931696"/>
        <c:axId val="62933616"/>
      </c:lineChart>
      <c:lineChart>
        <c:grouping val="stacked"/>
        <c:varyColors val="0"/>
        <c:ser>
          <c:idx val="0"/>
          <c:order val="1"/>
          <c:tx>
            <c:v>Ratio of Use to Available</c:v>
          </c:tx>
          <c:spPr>
            <a:ln w="28575" cap="rnd">
              <a:solidFill>
                <a:schemeClr val="accent1"/>
              </a:solidFill>
              <a:round/>
            </a:ln>
            <a:effectLst/>
          </c:spPr>
          <c:marker>
            <c:symbol val="circle"/>
            <c:size val="5"/>
            <c:spPr>
              <a:solidFill>
                <a:schemeClr val="accent1"/>
              </a:solidFill>
              <a:ln w="50800">
                <a:solidFill>
                  <a:schemeClr val="accent1"/>
                </a:solidFill>
              </a:ln>
              <a:effectLst/>
            </c:spPr>
          </c:marker>
          <c:val>
            <c:numRef>
              <c:f>Sheet1!$F$15:$F$30</c:f>
              <c:numCache>
                <c:formatCode>General</c:formatCode>
                <c:ptCount val="16"/>
                <c:pt idx="0">
                  <c:v>0.1</c:v>
                </c:pt>
                <c:pt idx="1">
                  <c:v>0.2</c:v>
                </c:pt>
                <c:pt idx="2">
                  <c:v>0.7</c:v>
                </c:pt>
                <c:pt idx="3">
                  <c:v>0.7</c:v>
                </c:pt>
                <c:pt idx="4">
                  <c:v>1.1000000000000001</c:v>
                </c:pt>
                <c:pt idx="5">
                  <c:v>1.4</c:v>
                </c:pt>
                <c:pt idx="6">
                  <c:v>2</c:v>
                </c:pt>
                <c:pt idx="7">
                  <c:v>2.2999999999999998</c:v>
                </c:pt>
                <c:pt idx="8">
                  <c:v>1.7</c:v>
                </c:pt>
                <c:pt idx="9">
                  <c:v>2.6</c:v>
                </c:pt>
                <c:pt idx="10">
                  <c:v>2.5</c:v>
                </c:pt>
                <c:pt idx="11">
                  <c:v>3.2</c:v>
                </c:pt>
                <c:pt idx="12">
                  <c:v>6.3</c:v>
                </c:pt>
                <c:pt idx="13">
                  <c:v>2.4</c:v>
                </c:pt>
                <c:pt idx="14">
                  <c:v>1.5</c:v>
                </c:pt>
                <c:pt idx="15">
                  <c:v>2.4</c:v>
                </c:pt>
              </c:numCache>
            </c:numRef>
          </c:val>
          <c:smooth val="0"/>
          <c:extLst>
            <c:ext xmlns:c16="http://schemas.microsoft.com/office/drawing/2014/chart" uri="{C3380CC4-5D6E-409C-BE32-E72D297353CC}">
              <c16:uniqueId val="{00000001-DE96-459B-A592-851A606E60B7}"/>
            </c:ext>
          </c:extLst>
        </c:ser>
        <c:dLbls>
          <c:showLegendKey val="0"/>
          <c:showVal val="0"/>
          <c:showCatName val="0"/>
          <c:showSerName val="0"/>
          <c:showPercent val="0"/>
          <c:showBubbleSize val="0"/>
        </c:dLbls>
        <c:marker val="1"/>
        <c:smooth val="0"/>
        <c:axId val="499041744"/>
        <c:axId val="499045104"/>
      </c:lineChart>
      <c:catAx>
        <c:axId val="62931696"/>
        <c:scaling>
          <c:orientation val="minMax"/>
        </c:scaling>
        <c:delete val="0"/>
        <c:axPos val="b"/>
        <c:minorGridlines>
          <c:spPr>
            <a:ln w="9525" cap="flat" cmpd="sng" algn="ctr">
              <a:solidFill>
                <a:schemeClr val="tx1">
                  <a:lumMod val="5000"/>
                  <a:lumOff val="95000"/>
                </a:schemeClr>
              </a:solidFill>
              <a:round/>
            </a:ln>
            <a:effectLst/>
          </c:spPr>
        </c:minorGridlines>
        <c:title>
          <c:tx>
            <c:rich>
              <a:bodyPr rot="0" spcFirstLastPara="1" vertOverflow="ellipsis" vert="horz" wrap="square" anchor="ctr" anchorCtr="1"/>
              <a:lstStyle/>
              <a:p>
                <a:pPr>
                  <a:defRPr sz="1600" b="0" i="0" u="none" strike="noStrike" kern="1200" baseline="0">
                    <a:solidFill>
                      <a:schemeClr val="tx1"/>
                    </a:solidFill>
                    <a:latin typeface="+mn-lt"/>
                    <a:ea typeface="+mn-ea"/>
                    <a:cs typeface="+mn-cs"/>
                  </a:defRPr>
                </a:pPr>
                <a:r>
                  <a:rPr lang="en-US" dirty="0"/>
                  <a:t>Unobstructed Channel Width (ft)</a:t>
                </a:r>
              </a:p>
            </c:rich>
          </c:tx>
          <c:overlay val="0"/>
          <c:spPr>
            <a:noFill/>
            <a:ln>
              <a:noFill/>
            </a:ln>
            <a:effectLst/>
          </c:spPr>
          <c:txPr>
            <a:bodyPr rot="0" spcFirstLastPara="1" vertOverflow="ellipsis" vert="horz" wrap="square" anchor="ctr" anchorCtr="1"/>
            <a:lstStyle/>
            <a:p>
              <a:pPr>
                <a:defRPr sz="1600" b="0" i="0" u="none" strike="noStrike" kern="1200" baseline="0">
                  <a:solidFill>
                    <a:schemeClr val="tx1"/>
                  </a:solidFill>
                  <a:latin typeface="+mn-lt"/>
                  <a:ea typeface="+mn-ea"/>
                  <a:cs typeface="+mn-cs"/>
                </a:defRPr>
              </a:pPr>
              <a:endParaRPr lang="en-US"/>
            </a:p>
          </c:txPr>
        </c:title>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600" b="0" i="0" u="none" strike="noStrike" kern="1200" baseline="0">
                <a:solidFill>
                  <a:schemeClr val="tx1"/>
                </a:solidFill>
                <a:latin typeface="+mn-lt"/>
                <a:ea typeface="+mn-ea"/>
                <a:cs typeface="+mn-cs"/>
              </a:defRPr>
            </a:pPr>
            <a:endParaRPr lang="en-US"/>
          </a:p>
        </c:txPr>
        <c:crossAx val="62933616"/>
        <c:crossesAt val="0"/>
        <c:auto val="1"/>
        <c:lblAlgn val="ctr"/>
        <c:lblOffset val="100"/>
        <c:noMultiLvlLbl val="0"/>
      </c:catAx>
      <c:valAx>
        <c:axId val="62933616"/>
        <c:scaling>
          <c:orientation val="minMax"/>
          <c:max val="100"/>
        </c:scaling>
        <c:delete val="0"/>
        <c:axPos val="l"/>
        <c:title>
          <c:tx>
            <c:rich>
              <a:bodyPr rot="-5400000" spcFirstLastPara="1" vertOverflow="ellipsis" vert="horz" wrap="square" anchor="ctr" anchorCtr="1"/>
              <a:lstStyle/>
              <a:p>
                <a:pPr>
                  <a:defRPr sz="1600" b="0" i="0" u="none" strike="noStrike" kern="1200" baseline="0">
                    <a:solidFill>
                      <a:schemeClr val="tx1"/>
                    </a:solidFill>
                    <a:latin typeface="+mn-lt"/>
                    <a:ea typeface="+mn-ea"/>
                    <a:cs typeface="+mn-cs"/>
                  </a:defRPr>
                </a:pPr>
                <a:r>
                  <a:rPr lang="en-US" dirty="0">
                    <a:solidFill>
                      <a:schemeClr val="accent2">
                        <a:lumMod val="75000"/>
                      </a:schemeClr>
                    </a:solidFill>
                  </a:rPr>
                  <a:t>Cumulative</a:t>
                </a:r>
                <a:r>
                  <a:rPr lang="en-US" baseline="0" dirty="0">
                    <a:solidFill>
                      <a:schemeClr val="accent2">
                        <a:lumMod val="75000"/>
                      </a:schemeClr>
                    </a:solidFill>
                  </a:rPr>
                  <a:t> Percentage of Roosts</a:t>
                </a:r>
                <a:endParaRPr lang="en-US" dirty="0">
                  <a:solidFill>
                    <a:schemeClr val="accent2">
                      <a:lumMod val="75000"/>
                    </a:schemeClr>
                  </a:solidFill>
                </a:endParaRPr>
              </a:p>
            </c:rich>
          </c:tx>
          <c:overlay val="0"/>
          <c:spPr>
            <a:noFill/>
            <a:ln>
              <a:noFill/>
            </a:ln>
            <a:effectLst/>
          </c:spPr>
          <c:txPr>
            <a:bodyPr rot="-5400000" spcFirstLastPara="1" vertOverflow="ellipsis" vert="horz" wrap="square" anchor="ctr" anchorCtr="1"/>
            <a:lstStyle/>
            <a:p>
              <a:pPr>
                <a:defRPr sz="1600" b="0" i="0" u="none" strike="noStrike" kern="1200" baseline="0">
                  <a:solidFill>
                    <a:schemeClr val="tx1"/>
                  </a:solidFill>
                  <a:latin typeface="+mn-lt"/>
                  <a:ea typeface="+mn-ea"/>
                  <a:cs typeface="+mn-cs"/>
                </a:defRPr>
              </a:pPr>
              <a:endParaRPr lang="en-US"/>
            </a:p>
          </c:txPr>
        </c:title>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600" b="0" i="0" u="none" strike="noStrike" kern="1200" baseline="0">
                <a:solidFill>
                  <a:schemeClr val="accent2">
                    <a:lumMod val="75000"/>
                  </a:schemeClr>
                </a:solidFill>
                <a:latin typeface="+mn-lt"/>
                <a:ea typeface="+mn-ea"/>
                <a:cs typeface="+mn-cs"/>
              </a:defRPr>
            </a:pPr>
            <a:endParaRPr lang="en-US"/>
          </a:p>
        </c:txPr>
        <c:crossAx val="62931696"/>
        <c:crosses val="autoZero"/>
        <c:crossBetween val="between"/>
      </c:valAx>
      <c:valAx>
        <c:axId val="499045104"/>
        <c:scaling>
          <c:orientation val="minMax"/>
        </c:scaling>
        <c:delete val="0"/>
        <c:axPos val="r"/>
        <c:title>
          <c:tx>
            <c:rich>
              <a:bodyPr rot="-5400000" spcFirstLastPara="1" vertOverflow="ellipsis" vert="horz" wrap="square" anchor="ctr" anchorCtr="1"/>
              <a:lstStyle/>
              <a:p>
                <a:pPr>
                  <a:defRPr sz="1600" b="0" i="0" u="none" strike="noStrike" kern="1200" baseline="0">
                    <a:solidFill>
                      <a:schemeClr val="tx1"/>
                    </a:solidFill>
                    <a:latin typeface="+mn-lt"/>
                    <a:ea typeface="+mn-ea"/>
                    <a:cs typeface="+mn-cs"/>
                  </a:defRPr>
                </a:pPr>
                <a:r>
                  <a:rPr lang="en-US" dirty="0">
                    <a:solidFill>
                      <a:schemeClr val="accent1">
                        <a:lumMod val="75000"/>
                      </a:schemeClr>
                    </a:solidFill>
                  </a:rPr>
                  <a:t>Ratio (Use/Available</a:t>
                </a:r>
                <a:r>
                  <a:rPr lang="en-US" baseline="0" dirty="0">
                    <a:solidFill>
                      <a:schemeClr val="accent1">
                        <a:lumMod val="75000"/>
                      </a:schemeClr>
                    </a:solidFill>
                  </a:rPr>
                  <a:t> %)</a:t>
                </a:r>
                <a:endParaRPr lang="en-US" dirty="0">
                  <a:solidFill>
                    <a:schemeClr val="accent1">
                      <a:lumMod val="75000"/>
                    </a:schemeClr>
                  </a:solidFill>
                </a:endParaRPr>
              </a:p>
            </c:rich>
          </c:tx>
          <c:overlay val="0"/>
          <c:spPr>
            <a:noFill/>
            <a:ln>
              <a:noFill/>
            </a:ln>
            <a:effectLst/>
          </c:spPr>
          <c:txPr>
            <a:bodyPr rot="-5400000" spcFirstLastPara="1" vertOverflow="ellipsis" vert="horz" wrap="square" anchor="ctr" anchorCtr="1"/>
            <a:lstStyle/>
            <a:p>
              <a:pPr>
                <a:defRPr sz="1600" b="0" i="0" u="none" strike="noStrike" kern="1200" baseline="0">
                  <a:solidFill>
                    <a:schemeClr val="tx1"/>
                  </a:solidFill>
                  <a:latin typeface="+mn-lt"/>
                  <a:ea typeface="+mn-ea"/>
                  <a:cs typeface="+mn-cs"/>
                </a:defRPr>
              </a:pPr>
              <a:endParaRPr lang="en-US"/>
            </a:p>
          </c:txPr>
        </c:title>
        <c:numFmt formatCode="General" sourceLinked="1"/>
        <c:majorTickMark val="out"/>
        <c:minorTickMark val="none"/>
        <c:tickLblPos val="nextTo"/>
        <c:spPr>
          <a:noFill/>
          <a:ln>
            <a:noFill/>
          </a:ln>
          <a:effectLst/>
        </c:spPr>
        <c:txPr>
          <a:bodyPr rot="-60000000" spcFirstLastPara="1" vertOverflow="ellipsis" vert="horz" wrap="square" anchor="ctr" anchorCtr="1"/>
          <a:lstStyle/>
          <a:p>
            <a:pPr>
              <a:defRPr sz="1600" b="0" i="0" u="none" strike="noStrike" kern="1200" baseline="0">
                <a:solidFill>
                  <a:schemeClr val="accent1"/>
                </a:solidFill>
                <a:latin typeface="+mn-lt"/>
                <a:ea typeface="+mn-ea"/>
                <a:cs typeface="+mn-cs"/>
              </a:defRPr>
            </a:pPr>
            <a:endParaRPr lang="en-US"/>
          </a:p>
        </c:txPr>
        <c:crossAx val="499041744"/>
        <c:crosses val="max"/>
        <c:crossBetween val="between"/>
      </c:valAx>
      <c:catAx>
        <c:axId val="499041744"/>
        <c:scaling>
          <c:orientation val="minMax"/>
        </c:scaling>
        <c:delete val="1"/>
        <c:axPos val="b"/>
        <c:majorTickMark val="out"/>
        <c:minorTickMark val="none"/>
        <c:tickLblPos val="nextTo"/>
        <c:crossAx val="499045104"/>
        <c:crosses val="autoZero"/>
        <c:auto val="1"/>
        <c:lblAlgn val="ctr"/>
        <c:lblOffset val="100"/>
        <c:noMultiLvlLbl val="0"/>
      </c:catAx>
      <c:spPr>
        <a:noFill/>
        <a:ln>
          <a:solidFill>
            <a:schemeClr val="tx1"/>
          </a:solidFill>
        </a:ln>
        <a:effectLst/>
      </c:spPr>
    </c:plotArea>
    <c:legend>
      <c:legendPos val="b"/>
      <c:overlay val="0"/>
      <c:spPr>
        <a:noFill/>
        <a:ln>
          <a:noFill/>
        </a:ln>
        <a:effectLst/>
      </c:spPr>
      <c:txPr>
        <a:bodyPr rot="0" spcFirstLastPara="1" vertOverflow="ellipsis" vert="horz" wrap="square" anchor="ctr" anchorCtr="1"/>
        <a:lstStyle/>
        <a:p>
          <a:pPr>
            <a:defRPr sz="1600" b="0" i="0" u="none" strike="noStrike" kern="1200" baseline="0">
              <a:solidFill>
                <a:schemeClr val="tx1"/>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600">
          <a:solidFill>
            <a:schemeClr val="tx1"/>
          </a:solidFill>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5167170133090524"/>
          <c:y val="3.7414976007010554E-2"/>
          <c:w val="0.81362599690394577"/>
          <c:h val="0.81155332678593572"/>
        </c:manualLayout>
      </c:layout>
      <c:scatterChart>
        <c:scatterStyle val="smoothMarker"/>
        <c:varyColors val="0"/>
        <c:ser>
          <c:idx val="1"/>
          <c:order val="1"/>
          <c:tx>
            <c:v>Expected TUCW</c:v>
          </c:tx>
          <c:spPr>
            <a:ln w="57150" cap="rnd">
              <a:solidFill>
                <a:schemeClr val="accent2"/>
              </a:solidFill>
              <a:round/>
            </a:ln>
            <a:effectLst/>
          </c:spPr>
          <c:marker>
            <c:symbol val="none"/>
          </c:marker>
          <c:xVal>
            <c:numRef>
              <c:f>'Combined Data'!$A$2:$A$23</c:f>
              <c:numCache>
                <c:formatCode>General</c:formatCode>
                <c:ptCount val="22"/>
                <c:pt idx="0">
                  <c:v>14</c:v>
                </c:pt>
                <c:pt idx="1">
                  <c:v>15</c:v>
                </c:pt>
                <c:pt idx="2">
                  <c:v>16</c:v>
                </c:pt>
                <c:pt idx="3">
                  <c:v>17</c:v>
                </c:pt>
                <c:pt idx="4">
                  <c:v>18</c:v>
                </c:pt>
                <c:pt idx="5">
                  <c:v>19</c:v>
                </c:pt>
                <c:pt idx="6">
                  <c:v>20</c:v>
                </c:pt>
                <c:pt idx="7">
                  <c:v>21</c:v>
                </c:pt>
                <c:pt idx="8">
                  <c:v>22</c:v>
                </c:pt>
                <c:pt idx="9">
                  <c:v>23</c:v>
                </c:pt>
                <c:pt idx="10">
                  <c:v>24</c:v>
                </c:pt>
                <c:pt idx="11">
                  <c:v>25</c:v>
                </c:pt>
                <c:pt idx="12">
                  <c:v>26</c:v>
                </c:pt>
                <c:pt idx="13">
                  <c:v>27</c:v>
                </c:pt>
                <c:pt idx="14">
                  <c:v>28</c:v>
                </c:pt>
                <c:pt idx="15">
                  <c:v>29</c:v>
                </c:pt>
                <c:pt idx="16">
                  <c:v>30</c:v>
                </c:pt>
                <c:pt idx="17">
                  <c:v>31</c:v>
                </c:pt>
                <c:pt idx="18">
                  <c:v>32</c:v>
                </c:pt>
                <c:pt idx="19">
                  <c:v>33</c:v>
                </c:pt>
                <c:pt idx="20">
                  <c:v>34</c:v>
                </c:pt>
                <c:pt idx="21">
                  <c:v>35</c:v>
                </c:pt>
              </c:numCache>
            </c:numRef>
          </c:xVal>
          <c:yVal>
            <c:numRef>
              <c:f>'Combined Data'!$N$2:$N$23</c:f>
              <c:numCache>
                <c:formatCode>General</c:formatCode>
                <c:ptCount val="22"/>
                <c:pt idx="0">
                  <c:v>731.19534334357468</c:v>
                </c:pt>
                <c:pt idx="1">
                  <c:v>731.19534334357468</c:v>
                </c:pt>
                <c:pt idx="2">
                  <c:v>731.19534334357468</c:v>
                </c:pt>
                <c:pt idx="3">
                  <c:v>731.19534334357468</c:v>
                </c:pt>
                <c:pt idx="4">
                  <c:v>731.19534334357468</c:v>
                </c:pt>
                <c:pt idx="5">
                  <c:v>731.19534334357468</c:v>
                </c:pt>
                <c:pt idx="6">
                  <c:v>731.19534334357468</c:v>
                </c:pt>
                <c:pt idx="7">
                  <c:v>731.19534334357468</c:v>
                </c:pt>
                <c:pt idx="8">
                  <c:v>731.19534334357468</c:v>
                </c:pt>
                <c:pt idx="9">
                  <c:v>731.19534334357468</c:v>
                </c:pt>
                <c:pt idx="10">
                  <c:v>731.19534334357468</c:v>
                </c:pt>
                <c:pt idx="11">
                  <c:v>731.19534334357468</c:v>
                </c:pt>
                <c:pt idx="12">
                  <c:v>731.19534334357468</c:v>
                </c:pt>
                <c:pt idx="13">
                  <c:v>731.19534334357468</c:v>
                </c:pt>
                <c:pt idx="14">
                  <c:v>731.19534334357468</c:v>
                </c:pt>
                <c:pt idx="15">
                  <c:v>731.19534334357468</c:v>
                </c:pt>
                <c:pt idx="16">
                  <c:v>731.19534334357468</c:v>
                </c:pt>
                <c:pt idx="17">
                  <c:v>731.19534334357468</c:v>
                </c:pt>
                <c:pt idx="18">
                  <c:v>731.19534334357468</c:v>
                </c:pt>
                <c:pt idx="19">
                  <c:v>731.19534334357468</c:v>
                </c:pt>
                <c:pt idx="20">
                  <c:v>731.19534334357468</c:v>
                </c:pt>
                <c:pt idx="21">
                  <c:v>731.19534334357468</c:v>
                </c:pt>
              </c:numCache>
            </c:numRef>
          </c:yVal>
          <c:smooth val="1"/>
          <c:extLst>
            <c:ext xmlns:c16="http://schemas.microsoft.com/office/drawing/2014/chart" uri="{C3380CC4-5D6E-409C-BE32-E72D297353CC}">
              <c16:uniqueId val="{00000000-E851-4C11-BC4D-6DF46ED3362E}"/>
            </c:ext>
          </c:extLst>
        </c:ser>
        <c:dLbls>
          <c:showLegendKey val="0"/>
          <c:showVal val="0"/>
          <c:showCatName val="0"/>
          <c:showSerName val="0"/>
          <c:showPercent val="0"/>
          <c:showBubbleSize val="0"/>
        </c:dLbls>
        <c:axId val="1696916319"/>
        <c:axId val="1646093375"/>
      </c:scatterChart>
      <c:scatterChart>
        <c:scatterStyle val="lineMarker"/>
        <c:varyColors val="0"/>
        <c:ser>
          <c:idx val="0"/>
          <c:order val="0"/>
          <c:tx>
            <c:v>TUCW</c:v>
          </c:tx>
          <c:spPr>
            <a:ln w="25400" cap="rnd">
              <a:noFill/>
              <a:round/>
            </a:ln>
            <a:effectLst/>
          </c:spPr>
          <c:marker>
            <c:symbol val="circle"/>
            <c:size val="7"/>
            <c:spPr>
              <a:solidFill>
                <a:schemeClr val="accent1"/>
              </a:solidFill>
              <a:ln w="50800">
                <a:solidFill>
                  <a:schemeClr val="accent1"/>
                </a:solidFill>
              </a:ln>
              <a:effectLst/>
            </c:spPr>
          </c:marker>
          <c:xVal>
            <c:numRef>
              <c:f>'Combined Data'!$A$2:$A$23</c:f>
              <c:numCache>
                <c:formatCode>General</c:formatCode>
                <c:ptCount val="22"/>
                <c:pt idx="0">
                  <c:v>14</c:v>
                </c:pt>
                <c:pt idx="1">
                  <c:v>15</c:v>
                </c:pt>
                <c:pt idx="2">
                  <c:v>16</c:v>
                </c:pt>
                <c:pt idx="3">
                  <c:v>17</c:v>
                </c:pt>
                <c:pt idx="4">
                  <c:v>18</c:v>
                </c:pt>
                <c:pt idx="5">
                  <c:v>19</c:v>
                </c:pt>
                <c:pt idx="6">
                  <c:v>20</c:v>
                </c:pt>
                <c:pt idx="7">
                  <c:v>21</c:v>
                </c:pt>
                <c:pt idx="8">
                  <c:v>22</c:v>
                </c:pt>
                <c:pt idx="9">
                  <c:v>23</c:v>
                </c:pt>
                <c:pt idx="10">
                  <c:v>24</c:v>
                </c:pt>
                <c:pt idx="11">
                  <c:v>25</c:v>
                </c:pt>
                <c:pt idx="12">
                  <c:v>26</c:v>
                </c:pt>
                <c:pt idx="13">
                  <c:v>27</c:v>
                </c:pt>
                <c:pt idx="14">
                  <c:v>28</c:v>
                </c:pt>
                <c:pt idx="15">
                  <c:v>29</c:v>
                </c:pt>
                <c:pt idx="16">
                  <c:v>30</c:v>
                </c:pt>
                <c:pt idx="17">
                  <c:v>31</c:v>
                </c:pt>
                <c:pt idx="18">
                  <c:v>32</c:v>
                </c:pt>
                <c:pt idx="19">
                  <c:v>33</c:v>
                </c:pt>
                <c:pt idx="20">
                  <c:v>34</c:v>
                </c:pt>
                <c:pt idx="21">
                  <c:v>35</c:v>
                </c:pt>
              </c:numCache>
            </c:numRef>
          </c:xVal>
          <c:yVal>
            <c:numRef>
              <c:f>'Combined Data'!$F$2:$F$23</c:f>
              <c:numCache>
                <c:formatCode>General</c:formatCode>
                <c:ptCount val="22"/>
                <c:pt idx="0">
                  <c:v>786.95362699999998</c:v>
                </c:pt>
                <c:pt idx="1">
                  <c:v>672.00275699999997</c:v>
                </c:pt>
                <c:pt idx="2">
                  <c:v>1332.4188039999999</c:v>
                </c:pt>
                <c:pt idx="3">
                  <c:v>1195.2573299999999</c:v>
                </c:pt>
                <c:pt idx="4">
                  <c:v>1362.0999179999999</c:v>
                </c:pt>
                <c:pt idx="5">
                  <c:v>1354.4048</c:v>
                </c:pt>
                <c:pt idx="6">
                  <c:v>1204.7901770000001</c:v>
                </c:pt>
                <c:pt idx="7">
                  <c:v>891.11847</c:v>
                </c:pt>
                <c:pt idx="8">
                  <c:v>745.80680400000006</c:v>
                </c:pt>
                <c:pt idx="9">
                  <c:v>714.53580899999997</c:v>
                </c:pt>
                <c:pt idx="10">
                  <c:v>715.28693499999997</c:v>
                </c:pt>
                <c:pt idx="11">
                  <c:v>733.63641199999995</c:v>
                </c:pt>
                <c:pt idx="12">
                  <c:v>1068.8638089999999</c:v>
                </c:pt>
                <c:pt idx="13">
                  <c:v>776.46617600000002</c:v>
                </c:pt>
                <c:pt idx="14">
                  <c:v>569.62361499999997</c:v>
                </c:pt>
                <c:pt idx="15">
                  <c:v>631.58698900000002</c:v>
                </c:pt>
                <c:pt idx="16">
                  <c:v>596.413545</c:v>
                </c:pt>
                <c:pt idx="17">
                  <c:v>659.37295300000005</c:v>
                </c:pt>
                <c:pt idx="18">
                  <c:v>459.89062799999999</c:v>
                </c:pt>
                <c:pt idx="19">
                  <c:v>365.75940500000002</c:v>
                </c:pt>
                <c:pt idx="20">
                  <c:v>504.137384</c:v>
                </c:pt>
                <c:pt idx="21">
                  <c:v>605.55929300000003</c:v>
                </c:pt>
              </c:numCache>
            </c:numRef>
          </c:yVal>
          <c:smooth val="0"/>
          <c:extLst>
            <c:ext xmlns:c16="http://schemas.microsoft.com/office/drawing/2014/chart" uri="{C3380CC4-5D6E-409C-BE32-E72D297353CC}">
              <c16:uniqueId val="{00000001-E851-4C11-BC4D-6DF46ED3362E}"/>
            </c:ext>
          </c:extLst>
        </c:ser>
        <c:dLbls>
          <c:showLegendKey val="0"/>
          <c:showVal val="0"/>
          <c:showCatName val="0"/>
          <c:showSerName val="0"/>
          <c:showPercent val="0"/>
          <c:showBubbleSize val="0"/>
        </c:dLbls>
        <c:axId val="1696916319"/>
        <c:axId val="1646093375"/>
        <c:extLst>
          <c:ext xmlns:c15="http://schemas.microsoft.com/office/drawing/2012/chart" uri="{02D57815-91ED-43cb-92C2-25804820EDAC}">
            <c15:filteredScatterSeries>
              <c15:ser>
                <c:idx val="2"/>
                <c:order val="2"/>
                <c:tx>
                  <c:v>MUCW</c:v>
                </c:tx>
                <c:spPr>
                  <a:ln w="25400" cap="rnd">
                    <a:noFill/>
                    <a:round/>
                  </a:ln>
                  <a:effectLst/>
                </c:spPr>
                <c:marker>
                  <c:symbol val="circle"/>
                  <c:size val="11"/>
                  <c:spPr>
                    <a:noFill/>
                    <a:ln w="9525">
                      <a:solidFill>
                        <a:schemeClr val="accent3"/>
                      </a:solidFill>
                    </a:ln>
                    <a:effectLst/>
                  </c:spPr>
                </c:marker>
                <c:xVal>
                  <c:numRef>
                    <c:extLst>
                      <c:ext uri="{02D57815-91ED-43cb-92C2-25804820EDAC}">
                        <c15:formulaRef>
                          <c15:sqref>'Combined Data'!$A$2:$A$23</c15:sqref>
                        </c15:formulaRef>
                      </c:ext>
                    </c:extLst>
                    <c:numCache>
                      <c:formatCode>General</c:formatCode>
                      <c:ptCount val="22"/>
                      <c:pt idx="0">
                        <c:v>14</c:v>
                      </c:pt>
                      <c:pt idx="1">
                        <c:v>15</c:v>
                      </c:pt>
                      <c:pt idx="2">
                        <c:v>16</c:v>
                      </c:pt>
                      <c:pt idx="3">
                        <c:v>17</c:v>
                      </c:pt>
                      <c:pt idx="4">
                        <c:v>18</c:v>
                      </c:pt>
                      <c:pt idx="5">
                        <c:v>19</c:v>
                      </c:pt>
                      <c:pt idx="6">
                        <c:v>20</c:v>
                      </c:pt>
                      <c:pt idx="7">
                        <c:v>21</c:v>
                      </c:pt>
                      <c:pt idx="8">
                        <c:v>22</c:v>
                      </c:pt>
                      <c:pt idx="9">
                        <c:v>23</c:v>
                      </c:pt>
                      <c:pt idx="10">
                        <c:v>24</c:v>
                      </c:pt>
                      <c:pt idx="11">
                        <c:v>25</c:v>
                      </c:pt>
                      <c:pt idx="12">
                        <c:v>26</c:v>
                      </c:pt>
                      <c:pt idx="13">
                        <c:v>27</c:v>
                      </c:pt>
                      <c:pt idx="14">
                        <c:v>28</c:v>
                      </c:pt>
                      <c:pt idx="15">
                        <c:v>29</c:v>
                      </c:pt>
                      <c:pt idx="16">
                        <c:v>30</c:v>
                      </c:pt>
                      <c:pt idx="17">
                        <c:v>31</c:v>
                      </c:pt>
                      <c:pt idx="18">
                        <c:v>32</c:v>
                      </c:pt>
                      <c:pt idx="19">
                        <c:v>33</c:v>
                      </c:pt>
                      <c:pt idx="20">
                        <c:v>34</c:v>
                      </c:pt>
                      <c:pt idx="21">
                        <c:v>35</c:v>
                      </c:pt>
                    </c:numCache>
                  </c:numRef>
                </c:xVal>
                <c:yVal>
                  <c:numRef>
                    <c:extLst>
                      <c:ext uri="{02D57815-91ED-43cb-92C2-25804820EDAC}">
                        <c15:formulaRef>
                          <c15:sqref>'Combined Data'!$G$2:$G$23</c15:sqref>
                        </c15:formulaRef>
                      </c:ext>
                    </c:extLst>
                    <c:numCache>
                      <c:formatCode>General</c:formatCode>
                      <c:ptCount val="22"/>
                      <c:pt idx="0">
                        <c:v>852.00610700000004</c:v>
                      </c:pt>
                      <c:pt idx="1">
                        <c:v>579.00168499999995</c:v>
                      </c:pt>
                      <c:pt idx="2">
                        <c:v>528.54374399999995</c:v>
                      </c:pt>
                      <c:pt idx="3">
                        <c:v>980.57487900000001</c:v>
                      </c:pt>
                      <c:pt idx="4">
                        <c:v>1362.106681</c:v>
                      </c:pt>
                      <c:pt idx="5">
                        <c:v>595.240365</c:v>
                      </c:pt>
                      <c:pt idx="6">
                        <c:v>512.91340000000002</c:v>
                      </c:pt>
                      <c:pt idx="7">
                        <c:v>645.08579499999996</c:v>
                      </c:pt>
                      <c:pt idx="8">
                        <c:v>636.066822</c:v>
                      </c:pt>
                      <c:pt idx="9">
                        <c:v>699.420704</c:v>
                      </c:pt>
                      <c:pt idx="10">
                        <c:v>678.01175599999999</c:v>
                      </c:pt>
                      <c:pt idx="11">
                        <c:v>733.655125</c:v>
                      </c:pt>
                      <c:pt idx="12">
                        <c:v>815.29215899999997</c:v>
                      </c:pt>
                      <c:pt idx="13">
                        <c:v>447.003421</c:v>
                      </c:pt>
                      <c:pt idx="14">
                        <c:v>408.25996400000002</c:v>
                      </c:pt>
                      <c:pt idx="15">
                        <c:v>588.23669900000004</c:v>
                      </c:pt>
                      <c:pt idx="16">
                        <c:v>556.28879199999994</c:v>
                      </c:pt>
                      <c:pt idx="17">
                        <c:v>424.77847300000002</c:v>
                      </c:pt>
                      <c:pt idx="18">
                        <c:v>403.25455099999999</c:v>
                      </c:pt>
                      <c:pt idx="19">
                        <c:v>361.06087000000002</c:v>
                      </c:pt>
                      <c:pt idx="20">
                        <c:v>504.137384</c:v>
                      </c:pt>
                      <c:pt idx="21">
                        <c:v>603.59114699999998</c:v>
                      </c:pt>
                    </c:numCache>
                  </c:numRef>
                </c:yVal>
                <c:smooth val="0"/>
                <c:extLst>
                  <c:ext xmlns:c16="http://schemas.microsoft.com/office/drawing/2014/chart" uri="{C3380CC4-5D6E-409C-BE32-E72D297353CC}">
                    <c16:uniqueId val="{00000002-E851-4C11-BC4D-6DF46ED3362E}"/>
                  </c:ext>
                </c:extLst>
              </c15:ser>
            </c15:filteredScatterSeries>
          </c:ext>
        </c:extLst>
      </c:scatterChart>
      <c:valAx>
        <c:axId val="1696916319"/>
        <c:scaling>
          <c:orientation val="minMax"/>
          <c:max val="36"/>
          <c:min val="13"/>
        </c:scaling>
        <c:delete val="0"/>
        <c:axPos val="b"/>
        <c:title>
          <c:tx>
            <c:rich>
              <a:bodyPr rot="0" spcFirstLastPara="1" vertOverflow="ellipsis" vert="horz" wrap="square" anchor="ctr" anchorCtr="1"/>
              <a:lstStyle/>
              <a:p>
                <a:pPr>
                  <a:defRPr sz="2000" b="0" i="0" u="none" strike="noStrike" kern="1200" baseline="0">
                    <a:solidFill>
                      <a:schemeClr val="tx1"/>
                    </a:solidFill>
                    <a:latin typeface="+mn-lt"/>
                    <a:ea typeface="+mn-ea"/>
                    <a:cs typeface="+mn-cs"/>
                  </a:defRPr>
                </a:pPr>
                <a:r>
                  <a:rPr lang="en-US"/>
                  <a:t>Geomorphic Transect</a:t>
                </a:r>
              </a:p>
            </c:rich>
          </c:tx>
          <c:overlay val="0"/>
          <c:spPr>
            <a:noFill/>
            <a:ln>
              <a:noFill/>
            </a:ln>
            <a:effectLst/>
          </c:spPr>
          <c:txPr>
            <a:bodyPr rot="0" spcFirstLastPara="1" vertOverflow="ellipsis" vert="horz" wrap="square" anchor="ctr" anchorCtr="1"/>
            <a:lstStyle/>
            <a:p>
              <a:pPr>
                <a:defRPr sz="2000" b="0" i="0" u="none" strike="noStrike" kern="1200" baseline="0">
                  <a:solidFill>
                    <a:schemeClr val="tx1"/>
                  </a:solidFill>
                  <a:latin typeface="+mn-lt"/>
                  <a:ea typeface="+mn-ea"/>
                  <a:cs typeface="+mn-cs"/>
                </a:defRPr>
              </a:pPr>
              <a:endParaRPr lang="en-US"/>
            </a:p>
          </c:txPr>
        </c:title>
        <c:numFmt formatCode="General"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2000" b="0" i="0" u="none" strike="noStrike" kern="1200" baseline="0">
                <a:solidFill>
                  <a:schemeClr val="tx1"/>
                </a:solidFill>
                <a:latin typeface="+mn-lt"/>
                <a:ea typeface="+mn-ea"/>
                <a:cs typeface="+mn-cs"/>
              </a:defRPr>
            </a:pPr>
            <a:endParaRPr lang="en-US"/>
          </a:p>
        </c:txPr>
        <c:crossAx val="1646093375"/>
        <c:crosses val="autoZero"/>
        <c:crossBetween val="midCat"/>
      </c:valAx>
      <c:valAx>
        <c:axId val="1646093375"/>
        <c:scaling>
          <c:orientation val="minMax"/>
        </c:scaling>
        <c:delete val="0"/>
        <c:axPos val="l"/>
        <c:title>
          <c:tx>
            <c:rich>
              <a:bodyPr rot="-5400000" spcFirstLastPara="1" vertOverflow="ellipsis" vert="horz" wrap="square" anchor="ctr" anchorCtr="1"/>
              <a:lstStyle/>
              <a:p>
                <a:pPr>
                  <a:defRPr sz="2000" b="0" i="0" u="none" strike="noStrike" kern="1200" baseline="0">
                    <a:solidFill>
                      <a:schemeClr val="tx1"/>
                    </a:solidFill>
                    <a:latin typeface="+mn-lt"/>
                    <a:ea typeface="+mn-ea"/>
                    <a:cs typeface="+mn-cs"/>
                  </a:defRPr>
                </a:pPr>
                <a:r>
                  <a:rPr lang="en-US"/>
                  <a:t>Total Unobstructed Channel Width (ft)</a:t>
                </a:r>
              </a:p>
            </c:rich>
          </c:tx>
          <c:overlay val="0"/>
          <c:spPr>
            <a:noFill/>
            <a:ln>
              <a:noFill/>
            </a:ln>
            <a:effectLst/>
          </c:spPr>
          <c:txPr>
            <a:bodyPr rot="-5400000" spcFirstLastPara="1" vertOverflow="ellipsis" vert="horz" wrap="square" anchor="ctr" anchorCtr="1"/>
            <a:lstStyle/>
            <a:p>
              <a:pPr>
                <a:defRPr sz="2000" b="0" i="0" u="none" strike="noStrike" kern="1200" baseline="0">
                  <a:solidFill>
                    <a:schemeClr val="tx1"/>
                  </a:solidFill>
                  <a:latin typeface="+mn-lt"/>
                  <a:ea typeface="+mn-ea"/>
                  <a:cs typeface="+mn-cs"/>
                </a:defRPr>
              </a:pPr>
              <a:endParaRPr lang="en-US"/>
            </a:p>
          </c:txPr>
        </c:title>
        <c:numFmt formatCode="General"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2000" b="0" i="0" u="none" strike="noStrike" kern="1200" baseline="0">
                <a:solidFill>
                  <a:schemeClr val="tx1"/>
                </a:solidFill>
                <a:latin typeface="+mn-lt"/>
                <a:ea typeface="+mn-ea"/>
                <a:cs typeface="+mn-cs"/>
              </a:defRPr>
            </a:pPr>
            <a:endParaRPr lang="en-US"/>
          </a:p>
        </c:txPr>
        <c:crossAx val="1696916319"/>
        <c:crosses val="autoZero"/>
        <c:crossBetween val="midCat"/>
      </c:valAx>
      <c:spPr>
        <a:noFill/>
        <a:ln>
          <a:solidFill>
            <a:sysClr val="windowText" lastClr="000000"/>
          </a:solidFill>
        </a:ln>
        <a:effectLst/>
      </c:spPr>
    </c:plotArea>
    <c:legend>
      <c:legendPos val="r"/>
      <c:layout>
        <c:manualLayout>
          <c:xMode val="edge"/>
          <c:yMode val="edge"/>
          <c:x val="0.68516913187400585"/>
          <c:y val="5.4846283905480728E-2"/>
          <c:w val="0.24584458414344904"/>
          <c:h val="0.13860628276990805"/>
        </c:manualLayout>
      </c:layout>
      <c:overlay val="0"/>
      <c:spPr>
        <a:noFill/>
        <a:ln>
          <a:noFill/>
        </a:ln>
        <a:effectLst/>
      </c:spPr>
      <c:txPr>
        <a:bodyPr rot="0" spcFirstLastPara="1" vertOverflow="ellipsis" vert="horz" wrap="square" anchor="ctr" anchorCtr="1"/>
        <a:lstStyle/>
        <a:p>
          <a:pPr>
            <a:defRPr sz="2000" b="0" i="0" u="none" strike="noStrike" kern="1200" baseline="0">
              <a:solidFill>
                <a:schemeClr val="tx1"/>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solidFill>
      <a:schemeClr val="bg1"/>
    </a:solidFill>
    <a:ln w="6350" cap="flat" cmpd="sng" algn="ctr">
      <a:solidFill>
        <a:schemeClr val="tx1"/>
      </a:solidFill>
      <a:round/>
    </a:ln>
    <a:effectLst/>
  </c:spPr>
  <c:txPr>
    <a:bodyPr/>
    <a:lstStyle/>
    <a:p>
      <a:pPr>
        <a:defRPr sz="2000">
          <a:solidFill>
            <a:schemeClr val="tx1"/>
          </a:solidFill>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40">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19050"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valueAxis>
  <cs:wall>
    <cs:lnRef idx="0"/>
    <cs:fillRef idx="0"/>
    <cs:effectRef idx="0"/>
    <cs:fontRef idx="minor">
      <a:schemeClr val="tx1"/>
    </cs:fontRef>
    <cs:spPr>
      <a:noFill/>
      <a:ln>
        <a:noFill/>
      </a:ln>
    </cs:spPr>
  </cs:wall>
</cs:chartStyle>
</file>

<file path=ppt/comments/modernComment_259_13F8752.xml><?xml version="1.0" encoding="utf-8"?>
<p188:cmLst xmlns:a="http://schemas.openxmlformats.org/drawingml/2006/main" xmlns:r="http://schemas.openxmlformats.org/officeDocument/2006/relationships" xmlns:p188="http://schemas.microsoft.com/office/powerpoint/2018/8/main">
  <p188:cm id="{534BDC1B-7CBC-43B5-8DB7-66B981CE8DEA}" authorId="{84B29FDB-837D-D214-1887-1C05C628E8BF}" created="2024-07-10T18:20:57.040">
    <ac:txMkLst xmlns:ac="http://schemas.microsoft.com/office/drawing/2013/main/command">
      <pc:docMk xmlns:pc="http://schemas.microsoft.com/office/powerpoint/2013/main/command"/>
      <pc:sldMk xmlns:pc="http://schemas.microsoft.com/office/powerpoint/2013/main/command" cId="20940626" sldId="601"/>
      <ac:spMk id="2" creationId="{DF31D9F9-7DA5-7FD4-B169-2F6E46F0E5A6}"/>
      <ac:txMk cp="125">
        <ac:context len="189" hash="3359086122"/>
      </ac:txMk>
    </ac:txMkLst>
    <p188:pos x="8406214" y="1730079"/>
    <p188:txBody>
      <a:bodyPr/>
      <a:lstStyle/>
      <a:p>
        <a:r>
          <a:rPr lang="en-US"/>
          <a:t>Indication for why bird choose to stop in the AHR. May give insight in to stopover decisions. Factors associated with the first decision they make.
Most similar information for each crane group. </a:t>
        </a:r>
      </a:p>
    </p188:txBody>
  </p188:cm>
</p188:cmLst>
</file>

<file path=ppt/comments/modernComment_261_5CF985A1.xml><?xml version="1.0" encoding="utf-8"?>
<p188:cmLst xmlns:a="http://schemas.openxmlformats.org/drawingml/2006/main" xmlns:r="http://schemas.openxmlformats.org/officeDocument/2006/relationships" xmlns:p188="http://schemas.microsoft.com/office/powerpoint/2018/8/main">
  <p188:cm id="{6B3319BD-3FF3-4BF0-8B67-982FAB5C4CB2}" authorId="{84B29FDB-837D-D214-1887-1C05C628E8BF}" created="2024-07-10T18:36:54.253">
    <pc:sldMkLst xmlns:pc="http://schemas.microsoft.com/office/powerpoint/2013/main/command">
      <pc:docMk/>
      <pc:sldMk cId="1559856545" sldId="609"/>
    </pc:sldMkLst>
    <p188:txBody>
      <a:bodyPr/>
      <a:lstStyle/>
      <a:p>
        <a:r>
          <a:rPr lang="en-US"/>
          <a:t>Show: there is no difference between 650 ft and 1000 ft statically (wrong) is what we said in the report. Stating There is no additional benefit to widening channels from 650 ft to 100 ft. 
Whereas this is actually uncertainty around the shape of this line/relationship.  </a:t>
        </a:r>
      </a:p>
    </p188:txBody>
  </p188:cm>
</p188:cmLst>
</file>

<file path=ppt/comments/modernComment_266_EC9FE936.xml><?xml version="1.0" encoding="utf-8"?>
<p188:cmLst xmlns:a="http://schemas.openxmlformats.org/drawingml/2006/main" xmlns:r="http://schemas.openxmlformats.org/officeDocument/2006/relationships" xmlns:p188="http://schemas.microsoft.com/office/powerpoint/2018/8/main">
  <p188:cm id="{744C06F2-60CD-4D37-ACC1-AC8B9572DBB3}" authorId="{84B29FDB-837D-D214-1887-1C05C628E8BF}" created="2024-07-10T18:58:56.523">
    <pc:sldMkLst xmlns:pc="http://schemas.microsoft.com/office/powerpoint/2013/main/command">
      <pc:docMk/>
      <pc:sldMk cId="3969902902" sldId="614"/>
    </pc:sldMkLst>
    <p188:replyLst>
      <p188:reply id="{BF55585F-E964-49D6-AA89-DBB0FBC99FE6}" authorId="{84B29FDB-837D-D214-1887-1C05C628E8BF}" created="2024-07-10T19:01:56.803">
        <p188:txBody>
          <a:bodyPr/>
          <a:lstStyle/>
          <a:p>
            <a:r>
              <a:rPr lang="en-US"/>
              <a:t>Here is how you could integrate more information to understand how much incremental benefit as you increase channel width (and not rely on the selection relationship to look at benefit differences from X to X widths. </a:t>
            </a:r>
          </a:p>
        </p188:txBody>
      </p188:reply>
      <p188:reply id="{B6E15B0E-809B-4BF9-8D16-BABEE5096238}" authorId="{84B29FDB-837D-D214-1887-1C05C628E8BF}" created="2024-07-10T19:02:49.506">
        <p188:txBody>
          <a:bodyPr/>
          <a:lstStyle/>
          <a:p>
            <a:r>
              <a:rPr lang="en-US"/>
              <a:t>EX. 700 ft and then  1100 ft - 90% of roost locations; has peak of selection </a:t>
            </a:r>
          </a:p>
        </p188:txBody>
      </p188:reply>
    </p188:replyLst>
    <p188:txBody>
      <a:bodyPr/>
      <a:lstStyle/>
      <a:p>
        <a:r>
          <a:rPr lang="en-US"/>
          <a:t>Put numbers of roost locations and available locations for points at 1300 ft, 700ft, 900 ft, 1100 ft, and 1300 ft. Data tails off as you increase channel widths from 700 - 1300 ft. </a:t>
        </a:r>
      </a:p>
    </p188:txBody>
  </p188:cm>
</p188:cmLst>
</file>

<file path=ppt/comments/modernComment_26A_5415C34A.xml><?xml version="1.0" encoding="utf-8"?>
<p188:cmLst xmlns:a="http://schemas.openxmlformats.org/drawingml/2006/main" xmlns:r="http://schemas.openxmlformats.org/officeDocument/2006/relationships" xmlns:p188="http://schemas.microsoft.com/office/powerpoint/2018/8/main">
  <p188:cm id="{635F007C-3534-476F-8D38-F3A54290C1B1}" authorId="{84B29FDB-837D-D214-1887-1C05C628E8BF}" created="2024-07-10T18:36:54.253">
    <pc:sldMkLst xmlns:pc="http://schemas.microsoft.com/office/powerpoint/2013/main/command">
      <pc:docMk/>
      <pc:sldMk cId="1559856545" sldId="609"/>
    </pc:sldMkLst>
    <p188:txBody>
      <a:bodyPr/>
      <a:lstStyle/>
      <a:p>
        <a:r>
          <a:rPr lang="en-US"/>
          <a:t>Show: there is no difference between 650 ft and 1000 ft statically (wrong) is what we said in the report. Stating There is no additional benefit to widening channels from 650 ft to 100 ft. 
Whereas this is actually uncertainty around the shape of this line/relationship.  </a:t>
        </a:r>
      </a:p>
    </p188:txBody>
  </p188:cm>
</p188:cmLst>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F34188E-333D-4C36-A767-4C95417EEBB1}" type="datetimeFigureOut">
              <a:rPr lang="en-US" smtClean="0"/>
              <a:t>7/14/2024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1F64041-AA17-4CAB-A9AE-8EFD3F74282E}" type="slidenum">
              <a:rPr lang="en-US" smtClean="0"/>
              <a:t>‹#›</a:t>
            </a:fld>
            <a:endParaRPr lang="en-US"/>
          </a:p>
        </p:txBody>
      </p:sp>
    </p:spTree>
    <p:extLst>
      <p:ext uri="{BB962C8B-B14F-4D97-AF65-F5344CB8AC3E}">
        <p14:creationId xmlns:p14="http://schemas.microsoft.com/office/powerpoint/2010/main" val="24181694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Mention: comparing characteristics at use and available locations, looking for characteristics used more often at use locations than available locations</a:t>
            </a:r>
          </a:p>
        </p:txBody>
      </p:sp>
      <p:sp>
        <p:nvSpPr>
          <p:cNvPr id="4" name="Slide Number Placeholder 3"/>
          <p:cNvSpPr>
            <a:spLocks noGrp="1"/>
          </p:cNvSpPr>
          <p:nvPr>
            <p:ph type="sldNum" sz="quarter" idx="5"/>
          </p:nvPr>
        </p:nvSpPr>
        <p:spPr/>
        <p:txBody>
          <a:bodyPr/>
          <a:lstStyle/>
          <a:p>
            <a:fld id="{5B0CF944-1141-4888-B348-E1AB4ADB42A1}" type="slidenum">
              <a:rPr lang="en-US" smtClean="0"/>
              <a:t>2</a:t>
            </a:fld>
            <a:endParaRPr lang="en-US"/>
          </a:p>
        </p:txBody>
      </p:sp>
    </p:spTree>
    <p:extLst>
      <p:ext uri="{BB962C8B-B14F-4D97-AF65-F5344CB8AC3E}">
        <p14:creationId xmlns:p14="http://schemas.microsoft.com/office/powerpoint/2010/main" val="119733526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Mention: comparing characteristics at use and available locations, looking for characteristics used more often at use locations than available locations</a:t>
            </a:r>
          </a:p>
        </p:txBody>
      </p:sp>
      <p:sp>
        <p:nvSpPr>
          <p:cNvPr id="4" name="Slide Number Placeholder 3"/>
          <p:cNvSpPr>
            <a:spLocks noGrp="1"/>
          </p:cNvSpPr>
          <p:nvPr>
            <p:ph type="sldNum" sz="quarter" idx="5"/>
          </p:nvPr>
        </p:nvSpPr>
        <p:spPr/>
        <p:txBody>
          <a:bodyPr/>
          <a:lstStyle/>
          <a:p>
            <a:fld id="{5B0CF944-1141-4888-B348-E1AB4ADB42A1}" type="slidenum">
              <a:rPr lang="en-US" smtClean="0"/>
              <a:t>11</a:t>
            </a:fld>
            <a:endParaRPr lang="en-US"/>
          </a:p>
        </p:txBody>
      </p:sp>
    </p:spTree>
    <p:extLst>
      <p:ext uri="{BB962C8B-B14F-4D97-AF65-F5344CB8AC3E}">
        <p14:creationId xmlns:p14="http://schemas.microsoft.com/office/powerpoint/2010/main" val="324459353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Mention: comparing characteristics at use and available locations, looking for characteristics used more often at use locations than available locations</a:t>
            </a:r>
          </a:p>
        </p:txBody>
      </p:sp>
      <p:sp>
        <p:nvSpPr>
          <p:cNvPr id="4" name="Slide Number Placeholder 3"/>
          <p:cNvSpPr>
            <a:spLocks noGrp="1"/>
          </p:cNvSpPr>
          <p:nvPr>
            <p:ph type="sldNum" sz="quarter" idx="5"/>
          </p:nvPr>
        </p:nvSpPr>
        <p:spPr/>
        <p:txBody>
          <a:bodyPr/>
          <a:lstStyle/>
          <a:p>
            <a:fld id="{5B0CF944-1141-4888-B348-E1AB4ADB42A1}" type="slidenum">
              <a:rPr lang="en-US" smtClean="0"/>
              <a:t>12</a:t>
            </a:fld>
            <a:endParaRPr lang="en-US"/>
          </a:p>
        </p:txBody>
      </p:sp>
    </p:spTree>
    <p:extLst>
      <p:ext uri="{BB962C8B-B14F-4D97-AF65-F5344CB8AC3E}">
        <p14:creationId xmlns:p14="http://schemas.microsoft.com/office/powerpoint/2010/main" val="175390992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Mention: comparing characteristics at use and available locations, looking for characteristics used more often at use locations than available locations</a:t>
            </a:r>
          </a:p>
        </p:txBody>
      </p:sp>
      <p:sp>
        <p:nvSpPr>
          <p:cNvPr id="4" name="Slide Number Placeholder 3"/>
          <p:cNvSpPr>
            <a:spLocks noGrp="1"/>
          </p:cNvSpPr>
          <p:nvPr>
            <p:ph type="sldNum" sz="quarter" idx="5"/>
          </p:nvPr>
        </p:nvSpPr>
        <p:spPr/>
        <p:txBody>
          <a:bodyPr/>
          <a:lstStyle/>
          <a:p>
            <a:fld id="{5B0CF944-1141-4888-B348-E1AB4ADB42A1}" type="slidenum">
              <a:rPr lang="en-US" smtClean="0"/>
              <a:t>3</a:t>
            </a:fld>
            <a:endParaRPr lang="en-US"/>
          </a:p>
        </p:txBody>
      </p:sp>
    </p:spTree>
    <p:extLst>
      <p:ext uri="{BB962C8B-B14F-4D97-AF65-F5344CB8AC3E}">
        <p14:creationId xmlns:p14="http://schemas.microsoft.com/office/powerpoint/2010/main" val="190375201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Mention: comparing characteristics at use and available locations, looking for characteristics used more often at use locations than available locations</a:t>
            </a:r>
          </a:p>
        </p:txBody>
      </p:sp>
      <p:sp>
        <p:nvSpPr>
          <p:cNvPr id="4" name="Slide Number Placeholder 3"/>
          <p:cNvSpPr>
            <a:spLocks noGrp="1"/>
          </p:cNvSpPr>
          <p:nvPr>
            <p:ph type="sldNum" sz="quarter" idx="5"/>
          </p:nvPr>
        </p:nvSpPr>
        <p:spPr/>
        <p:txBody>
          <a:bodyPr/>
          <a:lstStyle/>
          <a:p>
            <a:fld id="{5B0CF944-1141-4888-B348-E1AB4ADB42A1}" type="slidenum">
              <a:rPr lang="en-US" smtClean="0"/>
              <a:t>4</a:t>
            </a:fld>
            <a:endParaRPr lang="en-US"/>
          </a:p>
        </p:txBody>
      </p:sp>
    </p:spTree>
    <p:extLst>
      <p:ext uri="{BB962C8B-B14F-4D97-AF65-F5344CB8AC3E}">
        <p14:creationId xmlns:p14="http://schemas.microsoft.com/office/powerpoint/2010/main" val="397104159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Mention: comparing characteristics at use and available locations, looking for characteristics used more often at use locations than available locations</a:t>
            </a:r>
          </a:p>
        </p:txBody>
      </p:sp>
      <p:sp>
        <p:nvSpPr>
          <p:cNvPr id="4" name="Slide Number Placeholder 3"/>
          <p:cNvSpPr>
            <a:spLocks noGrp="1"/>
          </p:cNvSpPr>
          <p:nvPr>
            <p:ph type="sldNum" sz="quarter" idx="5"/>
          </p:nvPr>
        </p:nvSpPr>
        <p:spPr/>
        <p:txBody>
          <a:bodyPr/>
          <a:lstStyle/>
          <a:p>
            <a:fld id="{5B0CF944-1141-4888-B348-E1AB4ADB42A1}" type="slidenum">
              <a:rPr lang="en-US" smtClean="0"/>
              <a:t>5</a:t>
            </a:fld>
            <a:endParaRPr lang="en-US"/>
          </a:p>
        </p:txBody>
      </p:sp>
    </p:spTree>
    <p:extLst>
      <p:ext uri="{BB962C8B-B14F-4D97-AF65-F5344CB8AC3E}">
        <p14:creationId xmlns:p14="http://schemas.microsoft.com/office/powerpoint/2010/main" val="94690764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Mention: comparing characteristics at use and available locations, looking for characteristics used more often at use locations than available locations</a:t>
            </a:r>
          </a:p>
        </p:txBody>
      </p:sp>
      <p:sp>
        <p:nvSpPr>
          <p:cNvPr id="4" name="Slide Number Placeholder 3"/>
          <p:cNvSpPr>
            <a:spLocks noGrp="1"/>
          </p:cNvSpPr>
          <p:nvPr>
            <p:ph type="sldNum" sz="quarter" idx="5"/>
          </p:nvPr>
        </p:nvSpPr>
        <p:spPr/>
        <p:txBody>
          <a:bodyPr/>
          <a:lstStyle/>
          <a:p>
            <a:fld id="{5B0CF944-1141-4888-B348-E1AB4ADB42A1}" type="slidenum">
              <a:rPr lang="en-US" smtClean="0"/>
              <a:t>6</a:t>
            </a:fld>
            <a:endParaRPr lang="en-US"/>
          </a:p>
        </p:txBody>
      </p:sp>
    </p:spTree>
    <p:extLst>
      <p:ext uri="{BB962C8B-B14F-4D97-AF65-F5344CB8AC3E}">
        <p14:creationId xmlns:p14="http://schemas.microsoft.com/office/powerpoint/2010/main" val="206012126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Mention: comparing characteristics at use and available locations, looking for characteristics used more often at use locations than available locations</a:t>
            </a:r>
          </a:p>
        </p:txBody>
      </p:sp>
      <p:sp>
        <p:nvSpPr>
          <p:cNvPr id="4" name="Slide Number Placeholder 3"/>
          <p:cNvSpPr>
            <a:spLocks noGrp="1"/>
          </p:cNvSpPr>
          <p:nvPr>
            <p:ph type="sldNum" sz="quarter" idx="5"/>
          </p:nvPr>
        </p:nvSpPr>
        <p:spPr/>
        <p:txBody>
          <a:bodyPr/>
          <a:lstStyle/>
          <a:p>
            <a:fld id="{5B0CF944-1141-4888-B348-E1AB4ADB42A1}" type="slidenum">
              <a:rPr lang="en-US" smtClean="0"/>
              <a:t>7</a:t>
            </a:fld>
            <a:endParaRPr lang="en-US"/>
          </a:p>
        </p:txBody>
      </p:sp>
    </p:spTree>
    <p:extLst>
      <p:ext uri="{BB962C8B-B14F-4D97-AF65-F5344CB8AC3E}">
        <p14:creationId xmlns:p14="http://schemas.microsoft.com/office/powerpoint/2010/main" val="315363252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Mention: comparing characteristics at use and available locations, looking for characteristics used more often at use locations than available locations</a:t>
            </a:r>
          </a:p>
        </p:txBody>
      </p:sp>
      <p:sp>
        <p:nvSpPr>
          <p:cNvPr id="4" name="Slide Number Placeholder 3"/>
          <p:cNvSpPr>
            <a:spLocks noGrp="1"/>
          </p:cNvSpPr>
          <p:nvPr>
            <p:ph type="sldNum" sz="quarter" idx="5"/>
          </p:nvPr>
        </p:nvSpPr>
        <p:spPr/>
        <p:txBody>
          <a:bodyPr/>
          <a:lstStyle/>
          <a:p>
            <a:fld id="{5B0CF944-1141-4888-B348-E1AB4ADB42A1}" type="slidenum">
              <a:rPr lang="en-US" smtClean="0"/>
              <a:t>8</a:t>
            </a:fld>
            <a:endParaRPr lang="en-US"/>
          </a:p>
        </p:txBody>
      </p:sp>
    </p:spTree>
    <p:extLst>
      <p:ext uri="{BB962C8B-B14F-4D97-AF65-F5344CB8AC3E}">
        <p14:creationId xmlns:p14="http://schemas.microsoft.com/office/powerpoint/2010/main" val="26754876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Mention: comparing characteristics at use and available locations, looking for characteristics used more often at use locations than available locations</a:t>
            </a:r>
          </a:p>
        </p:txBody>
      </p:sp>
      <p:sp>
        <p:nvSpPr>
          <p:cNvPr id="4" name="Slide Number Placeholder 3"/>
          <p:cNvSpPr>
            <a:spLocks noGrp="1"/>
          </p:cNvSpPr>
          <p:nvPr>
            <p:ph type="sldNum" sz="quarter" idx="5"/>
          </p:nvPr>
        </p:nvSpPr>
        <p:spPr/>
        <p:txBody>
          <a:bodyPr/>
          <a:lstStyle/>
          <a:p>
            <a:fld id="{5B0CF944-1141-4888-B348-E1AB4ADB42A1}" type="slidenum">
              <a:rPr lang="en-US" smtClean="0"/>
              <a:t>9</a:t>
            </a:fld>
            <a:endParaRPr lang="en-US"/>
          </a:p>
        </p:txBody>
      </p:sp>
    </p:spTree>
    <p:extLst>
      <p:ext uri="{BB962C8B-B14F-4D97-AF65-F5344CB8AC3E}">
        <p14:creationId xmlns:p14="http://schemas.microsoft.com/office/powerpoint/2010/main" val="359305913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Mention: comparing characteristics at use and available locations, looking for characteristics used more often at use locations than available locations</a:t>
            </a:r>
          </a:p>
        </p:txBody>
      </p:sp>
      <p:sp>
        <p:nvSpPr>
          <p:cNvPr id="4" name="Slide Number Placeholder 3"/>
          <p:cNvSpPr>
            <a:spLocks noGrp="1"/>
          </p:cNvSpPr>
          <p:nvPr>
            <p:ph type="sldNum" sz="quarter" idx="5"/>
          </p:nvPr>
        </p:nvSpPr>
        <p:spPr/>
        <p:txBody>
          <a:bodyPr/>
          <a:lstStyle/>
          <a:p>
            <a:fld id="{5B0CF944-1141-4888-B348-E1AB4ADB42A1}" type="slidenum">
              <a:rPr lang="en-US" smtClean="0"/>
              <a:t>10</a:t>
            </a:fld>
            <a:endParaRPr lang="en-US"/>
          </a:p>
        </p:txBody>
      </p:sp>
    </p:spTree>
    <p:extLst>
      <p:ext uri="{BB962C8B-B14F-4D97-AF65-F5344CB8AC3E}">
        <p14:creationId xmlns:p14="http://schemas.microsoft.com/office/powerpoint/2010/main" val="326027840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2680F4-AC46-2422-B210-A3147DBF0A5C}"/>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D952EFF2-592D-608E-B93E-07C9461948CE}"/>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88C30AD7-B46B-3F9C-DB6A-403D675620C5}"/>
              </a:ext>
            </a:extLst>
          </p:cNvPr>
          <p:cNvSpPr>
            <a:spLocks noGrp="1"/>
          </p:cNvSpPr>
          <p:nvPr>
            <p:ph type="dt" sz="half" idx="10"/>
          </p:nvPr>
        </p:nvSpPr>
        <p:spPr/>
        <p:txBody>
          <a:bodyPr/>
          <a:lstStyle/>
          <a:p>
            <a:fld id="{A2E4653D-9EED-4C46-972F-1F722B85CE07}" type="datetimeFigureOut">
              <a:rPr lang="en-US" smtClean="0"/>
              <a:t>7/14/2024</a:t>
            </a:fld>
            <a:endParaRPr lang="en-US"/>
          </a:p>
        </p:txBody>
      </p:sp>
      <p:sp>
        <p:nvSpPr>
          <p:cNvPr id="5" name="Footer Placeholder 4">
            <a:extLst>
              <a:ext uri="{FF2B5EF4-FFF2-40B4-BE49-F238E27FC236}">
                <a16:creationId xmlns:a16="http://schemas.microsoft.com/office/drawing/2014/main" id="{CC24EB46-544A-EC23-78EA-98A914DBCD4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6AE9997-3113-EFC4-3129-D60D4957A186}"/>
              </a:ext>
            </a:extLst>
          </p:cNvPr>
          <p:cNvSpPr>
            <a:spLocks noGrp="1"/>
          </p:cNvSpPr>
          <p:nvPr>
            <p:ph type="sldNum" sz="quarter" idx="12"/>
          </p:nvPr>
        </p:nvSpPr>
        <p:spPr/>
        <p:txBody>
          <a:bodyPr/>
          <a:lstStyle/>
          <a:p>
            <a:fld id="{A58B95D6-58D1-46F5-AE2F-2D31B5EB4E75}" type="slidenum">
              <a:rPr lang="en-US" smtClean="0"/>
              <a:t>‹#›</a:t>
            </a:fld>
            <a:endParaRPr lang="en-US"/>
          </a:p>
        </p:txBody>
      </p:sp>
    </p:spTree>
    <p:extLst>
      <p:ext uri="{BB962C8B-B14F-4D97-AF65-F5344CB8AC3E}">
        <p14:creationId xmlns:p14="http://schemas.microsoft.com/office/powerpoint/2010/main" val="38237317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8E10DA-691A-D39D-2687-47C21189513B}"/>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FCFB91CF-3D61-4EE8-AF17-0A4A534ED2D0}"/>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9ED4B41-71C6-85D3-403C-510AAC3D1F16}"/>
              </a:ext>
            </a:extLst>
          </p:cNvPr>
          <p:cNvSpPr>
            <a:spLocks noGrp="1"/>
          </p:cNvSpPr>
          <p:nvPr>
            <p:ph type="dt" sz="half" idx="10"/>
          </p:nvPr>
        </p:nvSpPr>
        <p:spPr/>
        <p:txBody>
          <a:bodyPr/>
          <a:lstStyle/>
          <a:p>
            <a:fld id="{A2E4653D-9EED-4C46-972F-1F722B85CE07}" type="datetimeFigureOut">
              <a:rPr lang="en-US" smtClean="0"/>
              <a:t>7/14/2024</a:t>
            </a:fld>
            <a:endParaRPr lang="en-US"/>
          </a:p>
        </p:txBody>
      </p:sp>
      <p:sp>
        <p:nvSpPr>
          <p:cNvPr id="5" name="Footer Placeholder 4">
            <a:extLst>
              <a:ext uri="{FF2B5EF4-FFF2-40B4-BE49-F238E27FC236}">
                <a16:creationId xmlns:a16="http://schemas.microsoft.com/office/drawing/2014/main" id="{C32A0AD8-3F2B-3E52-3DC4-CC88F8BE4C3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A12C3B2-8BA5-E88D-2A3F-0830165806C4}"/>
              </a:ext>
            </a:extLst>
          </p:cNvPr>
          <p:cNvSpPr>
            <a:spLocks noGrp="1"/>
          </p:cNvSpPr>
          <p:nvPr>
            <p:ph type="sldNum" sz="quarter" idx="12"/>
          </p:nvPr>
        </p:nvSpPr>
        <p:spPr/>
        <p:txBody>
          <a:bodyPr/>
          <a:lstStyle/>
          <a:p>
            <a:fld id="{A58B95D6-58D1-46F5-AE2F-2D31B5EB4E75}" type="slidenum">
              <a:rPr lang="en-US" smtClean="0"/>
              <a:t>‹#›</a:t>
            </a:fld>
            <a:endParaRPr lang="en-US"/>
          </a:p>
        </p:txBody>
      </p:sp>
    </p:spTree>
    <p:extLst>
      <p:ext uri="{BB962C8B-B14F-4D97-AF65-F5344CB8AC3E}">
        <p14:creationId xmlns:p14="http://schemas.microsoft.com/office/powerpoint/2010/main" val="357513809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D1B33FFE-F761-480A-297E-E0FA6969B6AC}"/>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8E58A1FC-D726-C80E-92FC-F4101F067935}"/>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30EF231-7CB5-91C1-0BC1-FCFAA4C3B517}"/>
              </a:ext>
            </a:extLst>
          </p:cNvPr>
          <p:cNvSpPr>
            <a:spLocks noGrp="1"/>
          </p:cNvSpPr>
          <p:nvPr>
            <p:ph type="dt" sz="half" idx="10"/>
          </p:nvPr>
        </p:nvSpPr>
        <p:spPr/>
        <p:txBody>
          <a:bodyPr/>
          <a:lstStyle/>
          <a:p>
            <a:fld id="{A2E4653D-9EED-4C46-972F-1F722B85CE07}" type="datetimeFigureOut">
              <a:rPr lang="en-US" smtClean="0"/>
              <a:t>7/14/2024</a:t>
            </a:fld>
            <a:endParaRPr lang="en-US"/>
          </a:p>
        </p:txBody>
      </p:sp>
      <p:sp>
        <p:nvSpPr>
          <p:cNvPr id="5" name="Footer Placeholder 4">
            <a:extLst>
              <a:ext uri="{FF2B5EF4-FFF2-40B4-BE49-F238E27FC236}">
                <a16:creationId xmlns:a16="http://schemas.microsoft.com/office/drawing/2014/main" id="{C67C3796-C489-7EBE-F2CB-4D26880BFA5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4B23B28-8D52-A144-82A5-B0E9D8B468DB}"/>
              </a:ext>
            </a:extLst>
          </p:cNvPr>
          <p:cNvSpPr>
            <a:spLocks noGrp="1"/>
          </p:cNvSpPr>
          <p:nvPr>
            <p:ph type="sldNum" sz="quarter" idx="12"/>
          </p:nvPr>
        </p:nvSpPr>
        <p:spPr/>
        <p:txBody>
          <a:bodyPr/>
          <a:lstStyle/>
          <a:p>
            <a:fld id="{A58B95D6-58D1-46F5-AE2F-2D31B5EB4E75}" type="slidenum">
              <a:rPr lang="en-US" smtClean="0"/>
              <a:t>‹#›</a:t>
            </a:fld>
            <a:endParaRPr lang="en-US"/>
          </a:p>
        </p:txBody>
      </p:sp>
    </p:spTree>
    <p:extLst>
      <p:ext uri="{BB962C8B-B14F-4D97-AF65-F5344CB8AC3E}">
        <p14:creationId xmlns:p14="http://schemas.microsoft.com/office/powerpoint/2010/main" val="320986203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B4152A-B754-A8F6-B2C3-898BD6D7B5EA}"/>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7F9429B3-85F8-2712-25B2-101C004A3A1C}"/>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36AF531-15DB-C343-02A0-4F5DB56F6D85}"/>
              </a:ext>
            </a:extLst>
          </p:cNvPr>
          <p:cNvSpPr>
            <a:spLocks noGrp="1"/>
          </p:cNvSpPr>
          <p:nvPr>
            <p:ph type="dt" sz="half" idx="10"/>
          </p:nvPr>
        </p:nvSpPr>
        <p:spPr/>
        <p:txBody>
          <a:bodyPr/>
          <a:lstStyle/>
          <a:p>
            <a:fld id="{A2E4653D-9EED-4C46-972F-1F722B85CE07}" type="datetimeFigureOut">
              <a:rPr lang="en-US" smtClean="0"/>
              <a:t>7/14/2024</a:t>
            </a:fld>
            <a:endParaRPr lang="en-US"/>
          </a:p>
        </p:txBody>
      </p:sp>
      <p:sp>
        <p:nvSpPr>
          <p:cNvPr id="5" name="Footer Placeholder 4">
            <a:extLst>
              <a:ext uri="{FF2B5EF4-FFF2-40B4-BE49-F238E27FC236}">
                <a16:creationId xmlns:a16="http://schemas.microsoft.com/office/drawing/2014/main" id="{249EEC65-5BC1-F40D-C24B-0EC3ED4F3B2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8A8D85F-4443-CEDF-9261-9B6F63E1C1F8}"/>
              </a:ext>
            </a:extLst>
          </p:cNvPr>
          <p:cNvSpPr>
            <a:spLocks noGrp="1"/>
          </p:cNvSpPr>
          <p:nvPr>
            <p:ph type="sldNum" sz="quarter" idx="12"/>
          </p:nvPr>
        </p:nvSpPr>
        <p:spPr/>
        <p:txBody>
          <a:bodyPr/>
          <a:lstStyle/>
          <a:p>
            <a:fld id="{A58B95D6-58D1-46F5-AE2F-2D31B5EB4E75}" type="slidenum">
              <a:rPr lang="en-US" smtClean="0"/>
              <a:t>‹#›</a:t>
            </a:fld>
            <a:endParaRPr lang="en-US"/>
          </a:p>
        </p:txBody>
      </p:sp>
    </p:spTree>
    <p:extLst>
      <p:ext uri="{BB962C8B-B14F-4D97-AF65-F5344CB8AC3E}">
        <p14:creationId xmlns:p14="http://schemas.microsoft.com/office/powerpoint/2010/main" val="356182025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227872-F46A-2616-BCA8-BECC72E1AA99}"/>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93484E23-A768-1B41-B801-4AC952CC5383}"/>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9D2E27F7-0F4F-56C3-0A24-EC66CD451ADA}"/>
              </a:ext>
            </a:extLst>
          </p:cNvPr>
          <p:cNvSpPr>
            <a:spLocks noGrp="1"/>
          </p:cNvSpPr>
          <p:nvPr>
            <p:ph type="dt" sz="half" idx="10"/>
          </p:nvPr>
        </p:nvSpPr>
        <p:spPr/>
        <p:txBody>
          <a:bodyPr/>
          <a:lstStyle/>
          <a:p>
            <a:fld id="{A2E4653D-9EED-4C46-972F-1F722B85CE07}" type="datetimeFigureOut">
              <a:rPr lang="en-US" smtClean="0"/>
              <a:t>7/14/2024</a:t>
            </a:fld>
            <a:endParaRPr lang="en-US"/>
          </a:p>
        </p:txBody>
      </p:sp>
      <p:sp>
        <p:nvSpPr>
          <p:cNvPr id="5" name="Footer Placeholder 4">
            <a:extLst>
              <a:ext uri="{FF2B5EF4-FFF2-40B4-BE49-F238E27FC236}">
                <a16:creationId xmlns:a16="http://schemas.microsoft.com/office/drawing/2014/main" id="{40B10627-4872-6506-B3A5-CF04324C1E8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AC468E3-B9F6-3817-E02C-822DD42299DD}"/>
              </a:ext>
            </a:extLst>
          </p:cNvPr>
          <p:cNvSpPr>
            <a:spLocks noGrp="1"/>
          </p:cNvSpPr>
          <p:nvPr>
            <p:ph type="sldNum" sz="quarter" idx="12"/>
          </p:nvPr>
        </p:nvSpPr>
        <p:spPr/>
        <p:txBody>
          <a:bodyPr/>
          <a:lstStyle/>
          <a:p>
            <a:fld id="{A58B95D6-58D1-46F5-AE2F-2D31B5EB4E75}" type="slidenum">
              <a:rPr lang="en-US" smtClean="0"/>
              <a:t>‹#›</a:t>
            </a:fld>
            <a:endParaRPr lang="en-US"/>
          </a:p>
        </p:txBody>
      </p:sp>
    </p:spTree>
    <p:extLst>
      <p:ext uri="{BB962C8B-B14F-4D97-AF65-F5344CB8AC3E}">
        <p14:creationId xmlns:p14="http://schemas.microsoft.com/office/powerpoint/2010/main" val="312883169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CFC5F8E-954B-46A6-B0DA-E02F435A960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2FADB197-469B-6174-D3B7-1D50AE9BBB69}"/>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2FA18D32-CC6C-3E2B-CB6D-354C14A29359}"/>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7238CB47-96D5-83FE-6A47-7229D563CFD7}"/>
              </a:ext>
            </a:extLst>
          </p:cNvPr>
          <p:cNvSpPr>
            <a:spLocks noGrp="1"/>
          </p:cNvSpPr>
          <p:nvPr>
            <p:ph type="dt" sz="half" idx="10"/>
          </p:nvPr>
        </p:nvSpPr>
        <p:spPr/>
        <p:txBody>
          <a:bodyPr/>
          <a:lstStyle/>
          <a:p>
            <a:fld id="{A2E4653D-9EED-4C46-972F-1F722B85CE07}" type="datetimeFigureOut">
              <a:rPr lang="en-US" smtClean="0"/>
              <a:t>7/14/2024</a:t>
            </a:fld>
            <a:endParaRPr lang="en-US"/>
          </a:p>
        </p:txBody>
      </p:sp>
      <p:sp>
        <p:nvSpPr>
          <p:cNvPr id="6" name="Footer Placeholder 5">
            <a:extLst>
              <a:ext uri="{FF2B5EF4-FFF2-40B4-BE49-F238E27FC236}">
                <a16:creationId xmlns:a16="http://schemas.microsoft.com/office/drawing/2014/main" id="{ACABA1EA-1468-C330-81C3-E2E36A08D59D}"/>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D3896C43-E9CB-6F94-2155-92C5D532D302}"/>
              </a:ext>
            </a:extLst>
          </p:cNvPr>
          <p:cNvSpPr>
            <a:spLocks noGrp="1"/>
          </p:cNvSpPr>
          <p:nvPr>
            <p:ph type="sldNum" sz="quarter" idx="12"/>
          </p:nvPr>
        </p:nvSpPr>
        <p:spPr/>
        <p:txBody>
          <a:bodyPr/>
          <a:lstStyle/>
          <a:p>
            <a:fld id="{A58B95D6-58D1-46F5-AE2F-2D31B5EB4E75}" type="slidenum">
              <a:rPr lang="en-US" smtClean="0"/>
              <a:t>‹#›</a:t>
            </a:fld>
            <a:endParaRPr lang="en-US"/>
          </a:p>
        </p:txBody>
      </p:sp>
    </p:spTree>
    <p:extLst>
      <p:ext uri="{BB962C8B-B14F-4D97-AF65-F5344CB8AC3E}">
        <p14:creationId xmlns:p14="http://schemas.microsoft.com/office/powerpoint/2010/main" val="76987498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FA9B05-8146-7A71-5E24-F4FBD665830D}"/>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10F4C049-4C36-4BC5-3293-6766A6AAC082}"/>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4D4A65A7-C35B-BACF-0E9B-B6E7AB250109}"/>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CD6E0C35-CB1D-121E-5A02-8483735A2262}"/>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ECCEFC47-3700-D596-C809-2B0FE9ACCF76}"/>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EFCB873B-8124-97E1-001D-92DF3799E254}"/>
              </a:ext>
            </a:extLst>
          </p:cNvPr>
          <p:cNvSpPr>
            <a:spLocks noGrp="1"/>
          </p:cNvSpPr>
          <p:nvPr>
            <p:ph type="dt" sz="half" idx="10"/>
          </p:nvPr>
        </p:nvSpPr>
        <p:spPr/>
        <p:txBody>
          <a:bodyPr/>
          <a:lstStyle/>
          <a:p>
            <a:fld id="{A2E4653D-9EED-4C46-972F-1F722B85CE07}" type="datetimeFigureOut">
              <a:rPr lang="en-US" smtClean="0"/>
              <a:t>7/14/2024</a:t>
            </a:fld>
            <a:endParaRPr lang="en-US"/>
          </a:p>
        </p:txBody>
      </p:sp>
      <p:sp>
        <p:nvSpPr>
          <p:cNvPr id="8" name="Footer Placeholder 7">
            <a:extLst>
              <a:ext uri="{FF2B5EF4-FFF2-40B4-BE49-F238E27FC236}">
                <a16:creationId xmlns:a16="http://schemas.microsoft.com/office/drawing/2014/main" id="{2AFF1E13-88C8-76FA-6973-9FC6CE26E5FE}"/>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9B4A7D1B-9647-5FDB-7472-C02DDD3C958F}"/>
              </a:ext>
            </a:extLst>
          </p:cNvPr>
          <p:cNvSpPr>
            <a:spLocks noGrp="1"/>
          </p:cNvSpPr>
          <p:nvPr>
            <p:ph type="sldNum" sz="quarter" idx="12"/>
          </p:nvPr>
        </p:nvSpPr>
        <p:spPr/>
        <p:txBody>
          <a:bodyPr/>
          <a:lstStyle/>
          <a:p>
            <a:fld id="{A58B95D6-58D1-46F5-AE2F-2D31B5EB4E75}" type="slidenum">
              <a:rPr lang="en-US" smtClean="0"/>
              <a:t>‹#›</a:t>
            </a:fld>
            <a:endParaRPr lang="en-US"/>
          </a:p>
        </p:txBody>
      </p:sp>
    </p:spTree>
    <p:extLst>
      <p:ext uri="{BB962C8B-B14F-4D97-AF65-F5344CB8AC3E}">
        <p14:creationId xmlns:p14="http://schemas.microsoft.com/office/powerpoint/2010/main" val="69476571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1B3835-F304-5278-A994-6AA21120FB05}"/>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0F608818-8BF1-B494-5077-0B9B0559A967}"/>
              </a:ext>
            </a:extLst>
          </p:cNvPr>
          <p:cNvSpPr>
            <a:spLocks noGrp="1"/>
          </p:cNvSpPr>
          <p:nvPr>
            <p:ph type="dt" sz="half" idx="10"/>
          </p:nvPr>
        </p:nvSpPr>
        <p:spPr/>
        <p:txBody>
          <a:bodyPr/>
          <a:lstStyle/>
          <a:p>
            <a:fld id="{A2E4653D-9EED-4C46-972F-1F722B85CE07}" type="datetimeFigureOut">
              <a:rPr lang="en-US" smtClean="0"/>
              <a:t>7/14/2024</a:t>
            </a:fld>
            <a:endParaRPr lang="en-US"/>
          </a:p>
        </p:txBody>
      </p:sp>
      <p:sp>
        <p:nvSpPr>
          <p:cNvPr id="4" name="Footer Placeholder 3">
            <a:extLst>
              <a:ext uri="{FF2B5EF4-FFF2-40B4-BE49-F238E27FC236}">
                <a16:creationId xmlns:a16="http://schemas.microsoft.com/office/drawing/2014/main" id="{86868245-2E02-CC0B-53B0-6ACADE3DD620}"/>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E14E858A-1E4F-DA3F-FA3D-1FF334A9CCAA}"/>
              </a:ext>
            </a:extLst>
          </p:cNvPr>
          <p:cNvSpPr>
            <a:spLocks noGrp="1"/>
          </p:cNvSpPr>
          <p:nvPr>
            <p:ph type="sldNum" sz="quarter" idx="12"/>
          </p:nvPr>
        </p:nvSpPr>
        <p:spPr/>
        <p:txBody>
          <a:bodyPr/>
          <a:lstStyle/>
          <a:p>
            <a:fld id="{A58B95D6-58D1-46F5-AE2F-2D31B5EB4E75}" type="slidenum">
              <a:rPr lang="en-US" smtClean="0"/>
              <a:t>‹#›</a:t>
            </a:fld>
            <a:endParaRPr lang="en-US"/>
          </a:p>
        </p:txBody>
      </p:sp>
    </p:spTree>
    <p:extLst>
      <p:ext uri="{BB962C8B-B14F-4D97-AF65-F5344CB8AC3E}">
        <p14:creationId xmlns:p14="http://schemas.microsoft.com/office/powerpoint/2010/main" val="182033993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5D9FDE60-DBFC-2806-EB84-028FD8ECB3DC}"/>
              </a:ext>
            </a:extLst>
          </p:cNvPr>
          <p:cNvSpPr>
            <a:spLocks noGrp="1"/>
          </p:cNvSpPr>
          <p:nvPr>
            <p:ph type="dt" sz="half" idx="10"/>
          </p:nvPr>
        </p:nvSpPr>
        <p:spPr/>
        <p:txBody>
          <a:bodyPr/>
          <a:lstStyle/>
          <a:p>
            <a:fld id="{A2E4653D-9EED-4C46-972F-1F722B85CE07}" type="datetimeFigureOut">
              <a:rPr lang="en-US" smtClean="0"/>
              <a:t>7/14/2024</a:t>
            </a:fld>
            <a:endParaRPr lang="en-US"/>
          </a:p>
        </p:txBody>
      </p:sp>
      <p:sp>
        <p:nvSpPr>
          <p:cNvPr id="3" name="Footer Placeholder 2">
            <a:extLst>
              <a:ext uri="{FF2B5EF4-FFF2-40B4-BE49-F238E27FC236}">
                <a16:creationId xmlns:a16="http://schemas.microsoft.com/office/drawing/2014/main" id="{F4316008-C323-E671-76FA-C2D12E9FCD86}"/>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BCE1C4A6-4AA8-9EDA-658D-492267AC9EC0}"/>
              </a:ext>
            </a:extLst>
          </p:cNvPr>
          <p:cNvSpPr>
            <a:spLocks noGrp="1"/>
          </p:cNvSpPr>
          <p:nvPr>
            <p:ph type="sldNum" sz="quarter" idx="12"/>
          </p:nvPr>
        </p:nvSpPr>
        <p:spPr/>
        <p:txBody>
          <a:bodyPr/>
          <a:lstStyle/>
          <a:p>
            <a:fld id="{A58B95D6-58D1-46F5-AE2F-2D31B5EB4E75}" type="slidenum">
              <a:rPr lang="en-US" smtClean="0"/>
              <a:t>‹#›</a:t>
            </a:fld>
            <a:endParaRPr lang="en-US"/>
          </a:p>
        </p:txBody>
      </p:sp>
    </p:spTree>
    <p:extLst>
      <p:ext uri="{BB962C8B-B14F-4D97-AF65-F5344CB8AC3E}">
        <p14:creationId xmlns:p14="http://schemas.microsoft.com/office/powerpoint/2010/main" val="162280657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F382EE-9DA9-471E-15B3-BCD025AE4BEE}"/>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32A1A861-7989-0B75-2B40-7558502A35C7}"/>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A85A21FA-6396-2091-DB05-AC9F456F84D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5A7AAC1C-62D1-CFE4-97EA-058B466D1821}"/>
              </a:ext>
            </a:extLst>
          </p:cNvPr>
          <p:cNvSpPr>
            <a:spLocks noGrp="1"/>
          </p:cNvSpPr>
          <p:nvPr>
            <p:ph type="dt" sz="half" idx="10"/>
          </p:nvPr>
        </p:nvSpPr>
        <p:spPr/>
        <p:txBody>
          <a:bodyPr/>
          <a:lstStyle/>
          <a:p>
            <a:fld id="{A2E4653D-9EED-4C46-972F-1F722B85CE07}" type="datetimeFigureOut">
              <a:rPr lang="en-US" smtClean="0"/>
              <a:t>7/14/2024</a:t>
            </a:fld>
            <a:endParaRPr lang="en-US"/>
          </a:p>
        </p:txBody>
      </p:sp>
      <p:sp>
        <p:nvSpPr>
          <p:cNvPr id="6" name="Footer Placeholder 5">
            <a:extLst>
              <a:ext uri="{FF2B5EF4-FFF2-40B4-BE49-F238E27FC236}">
                <a16:creationId xmlns:a16="http://schemas.microsoft.com/office/drawing/2014/main" id="{A521E001-369B-7D17-A4CD-E7D591BAFBC6}"/>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028D3439-256A-22D3-988A-D5137121A948}"/>
              </a:ext>
            </a:extLst>
          </p:cNvPr>
          <p:cNvSpPr>
            <a:spLocks noGrp="1"/>
          </p:cNvSpPr>
          <p:nvPr>
            <p:ph type="sldNum" sz="quarter" idx="12"/>
          </p:nvPr>
        </p:nvSpPr>
        <p:spPr/>
        <p:txBody>
          <a:bodyPr/>
          <a:lstStyle/>
          <a:p>
            <a:fld id="{A58B95D6-58D1-46F5-AE2F-2D31B5EB4E75}" type="slidenum">
              <a:rPr lang="en-US" smtClean="0"/>
              <a:t>‹#›</a:t>
            </a:fld>
            <a:endParaRPr lang="en-US"/>
          </a:p>
        </p:txBody>
      </p:sp>
    </p:spTree>
    <p:extLst>
      <p:ext uri="{BB962C8B-B14F-4D97-AF65-F5344CB8AC3E}">
        <p14:creationId xmlns:p14="http://schemas.microsoft.com/office/powerpoint/2010/main" val="372322898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C5E90F-83BB-4E6F-627D-E21605BD52DB}"/>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54048AF4-C5B5-0140-5540-8DFABDD9F48D}"/>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3D1A9DE0-BEF6-E7EE-2287-043CDC36F35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4B0C4865-98F8-43EB-59BC-587F628FA4B8}"/>
              </a:ext>
            </a:extLst>
          </p:cNvPr>
          <p:cNvSpPr>
            <a:spLocks noGrp="1"/>
          </p:cNvSpPr>
          <p:nvPr>
            <p:ph type="dt" sz="half" idx="10"/>
          </p:nvPr>
        </p:nvSpPr>
        <p:spPr/>
        <p:txBody>
          <a:bodyPr/>
          <a:lstStyle/>
          <a:p>
            <a:fld id="{A2E4653D-9EED-4C46-972F-1F722B85CE07}" type="datetimeFigureOut">
              <a:rPr lang="en-US" smtClean="0"/>
              <a:t>7/14/2024</a:t>
            </a:fld>
            <a:endParaRPr lang="en-US"/>
          </a:p>
        </p:txBody>
      </p:sp>
      <p:sp>
        <p:nvSpPr>
          <p:cNvPr id="6" name="Footer Placeholder 5">
            <a:extLst>
              <a:ext uri="{FF2B5EF4-FFF2-40B4-BE49-F238E27FC236}">
                <a16:creationId xmlns:a16="http://schemas.microsoft.com/office/drawing/2014/main" id="{6E5D7B64-BE63-877F-A45B-31F1F5E672B7}"/>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851B861C-D722-A7F7-8C5D-C5ECD1434F05}"/>
              </a:ext>
            </a:extLst>
          </p:cNvPr>
          <p:cNvSpPr>
            <a:spLocks noGrp="1"/>
          </p:cNvSpPr>
          <p:nvPr>
            <p:ph type="sldNum" sz="quarter" idx="12"/>
          </p:nvPr>
        </p:nvSpPr>
        <p:spPr/>
        <p:txBody>
          <a:bodyPr/>
          <a:lstStyle/>
          <a:p>
            <a:fld id="{A58B95D6-58D1-46F5-AE2F-2D31B5EB4E75}" type="slidenum">
              <a:rPr lang="en-US" smtClean="0"/>
              <a:t>‹#›</a:t>
            </a:fld>
            <a:endParaRPr lang="en-US"/>
          </a:p>
        </p:txBody>
      </p:sp>
    </p:spTree>
    <p:extLst>
      <p:ext uri="{BB962C8B-B14F-4D97-AF65-F5344CB8AC3E}">
        <p14:creationId xmlns:p14="http://schemas.microsoft.com/office/powerpoint/2010/main" val="232775459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BDD45C3-0842-7221-73BD-B95A140D02ED}"/>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043F1879-F2F0-43CE-2F84-96BBF5D98F84}"/>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EAA76C9-0D58-F124-2E54-FB7FD10BB8F0}"/>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2E4653D-9EED-4C46-972F-1F722B85CE07}" type="datetimeFigureOut">
              <a:rPr lang="en-US" smtClean="0"/>
              <a:t>7/14/2024</a:t>
            </a:fld>
            <a:endParaRPr lang="en-US"/>
          </a:p>
        </p:txBody>
      </p:sp>
      <p:sp>
        <p:nvSpPr>
          <p:cNvPr id="5" name="Footer Placeholder 4">
            <a:extLst>
              <a:ext uri="{FF2B5EF4-FFF2-40B4-BE49-F238E27FC236}">
                <a16:creationId xmlns:a16="http://schemas.microsoft.com/office/drawing/2014/main" id="{224B2C94-AE2F-CEBA-0CE1-F94BB37CEE40}"/>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CFB62DEC-45BE-7AF1-6B28-B62B03B7B90A}"/>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58B95D6-58D1-46F5-AE2F-2D31B5EB4E75}" type="slidenum">
              <a:rPr lang="en-US" smtClean="0"/>
              <a:t>‹#›</a:t>
            </a:fld>
            <a:endParaRPr lang="en-US"/>
          </a:p>
        </p:txBody>
      </p:sp>
    </p:spTree>
    <p:extLst>
      <p:ext uri="{BB962C8B-B14F-4D97-AF65-F5344CB8AC3E}">
        <p14:creationId xmlns:p14="http://schemas.microsoft.com/office/powerpoint/2010/main" val="424774373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2.tiff"/><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microsoft.com/office/2018/10/relationships/comments" Target="../comments/modernComment_259_13F8752.xml"/><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4.tiff"/><Relationship Id="rId2" Type="http://schemas.openxmlformats.org/officeDocument/2006/relationships/notesSlide" Target="../notesSlides/notesSlide4.xml"/><Relationship Id="rId1" Type="http://schemas.openxmlformats.org/officeDocument/2006/relationships/slideLayout" Target="../slideLayouts/slideLayout1.xml"/><Relationship Id="rId4" Type="http://schemas.openxmlformats.org/officeDocument/2006/relationships/image" Target="../media/image5.tiff"/></Relationships>
</file>

<file path=ppt/slides/_rels/slide6.xml.rels><?xml version="1.0" encoding="UTF-8" standalone="yes"?>
<Relationships xmlns="http://schemas.openxmlformats.org/package/2006/relationships"><Relationship Id="rId3" Type="http://schemas.openxmlformats.org/officeDocument/2006/relationships/image" Target="../media/image5.tiff"/><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microsoft.com/office/2018/10/relationships/comments" Target="../comments/modernComment_261_5CF985A1.xml"/><Relationship Id="rId2" Type="http://schemas.openxmlformats.org/officeDocument/2006/relationships/notesSlide" Target="../notesSlides/notesSlide6.xml"/><Relationship Id="rId1" Type="http://schemas.openxmlformats.org/officeDocument/2006/relationships/slideLayout" Target="../slideLayouts/slideLayout1.xml"/><Relationship Id="rId4" Type="http://schemas.openxmlformats.org/officeDocument/2006/relationships/image" Target="../media/image5.tiff"/></Relationships>
</file>

<file path=ppt/slides/_rels/slide8.xml.rels><?xml version="1.0" encoding="UTF-8" standalone="yes"?>
<Relationships xmlns="http://schemas.openxmlformats.org/package/2006/relationships"><Relationship Id="rId3" Type="http://schemas.microsoft.com/office/2018/10/relationships/comments" Target="../comments/modernComment_26A_5415C34A.xml"/><Relationship Id="rId2" Type="http://schemas.openxmlformats.org/officeDocument/2006/relationships/notesSlide" Target="../notesSlides/notesSlide7.xml"/><Relationship Id="rId1" Type="http://schemas.openxmlformats.org/officeDocument/2006/relationships/slideLayout" Target="../slideLayouts/slideLayout1.xml"/><Relationship Id="rId4" Type="http://schemas.openxmlformats.org/officeDocument/2006/relationships/image" Target="../media/image5.tiff"/></Relationships>
</file>

<file path=ppt/slides/_rels/slide9.xml.rels><?xml version="1.0" encoding="UTF-8" standalone="yes"?>
<Relationships xmlns="http://schemas.openxmlformats.org/package/2006/relationships"><Relationship Id="rId3" Type="http://schemas.microsoft.com/office/2018/10/relationships/comments" Target="../comments/modernComment_266_EC9FE936.xml"/><Relationship Id="rId2" Type="http://schemas.openxmlformats.org/officeDocument/2006/relationships/notesSlide" Target="../notesSlides/notesSlide8.xml"/><Relationship Id="rId1" Type="http://schemas.openxmlformats.org/officeDocument/2006/relationships/slideLayout" Target="../slideLayouts/slideLayout1.xml"/><Relationship Id="rId4" Type="http://schemas.openxmlformats.org/officeDocument/2006/relationships/chart" Target="../charts/char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DB46A183-334C-7A3A-CF4C-F14EC775CE31}"/>
              </a:ext>
            </a:extLst>
          </p:cNvPr>
          <p:cNvPicPr>
            <a:picLocks noChangeAspect="1"/>
          </p:cNvPicPr>
          <p:nvPr/>
        </p:nvPicPr>
        <p:blipFill rotWithShape="1">
          <a:blip r:embed="rId2">
            <a:alphaModFix/>
          </a:blip>
          <a:srcRect t="14808"/>
          <a:stretch/>
        </p:blipFill>
        <p:spPr>
          <a:xfrm>
            <a:off x="0" y="1"/>
            <a:ext cx="12192000" cy="6858000"/>
          </a:xfrm>
          <a:prstGeom prst="rect">
            <a:avLst/>
          </a:prstGeom>
        </p:spPr>
      </p:pic>
      <p:sp>
        <p:nvSpPr>
          <p:cNvPr id="2" name="Title 1">
            <a:extLst>
              <a:ext uri="{FF2B5EF4-FFF2-40B4-BE49-F238E27FC236}">
                <a16:creationId xmlns:a16="http://schemas.microsoft.com/office/drawing/2014/main" id="{3D5EA233-375B-9FE4-B354-EFCC5A8DDD3C}"/>
              </a:ext>
            </a:extLst>
          </p:cNvPr>
          <p:cNvSpPr>
            <a:spLocks noGrp="1"/>
          </p:cNvSpPr>
          <p:nvPr>
            <p:ph type="ctrTitle"/>
          </p:nvPr>
        </p:nvSpPr>
        <p:spPr>
          <a:xfrm>
            <a:off x="1752601" y="1010751"/>
            <a:ext cx="9144000" cy="2387600"/>
          </a:xfrm>
        </p:spPr>
        <p:txBody>
          <a:bodyPr>
            <a:normAutofit/>
          </a:bodyPr>
          <a:lstStyle/>
          <a:p>
            <a:r>
              <a:rPr lang="en-US" b="1" dirty="0">
                <a:solidFill>
                  <a:schemeClr val="bg1"/>
                </a:solidFill>
              </a:rPr>
              <a:t>Whooping Crane Roost Site Selection - Responses</a:t>
            </a:r>
          </a:p>
        </p:txBody>
      </p:sp>
      <p:sp>
        <p:nvSpPr>
          <p:cNvPr id="3" name="Subtitle 2">
            <a:extLst>
              <a:ext uri="{FF2B5EF4-FFF2-40B4-BE49-F238E27FC236}">
                <a16:creationId xmlns:a16="http://schemas.microsoft.com/office/drawing/2014/main" id="{15D7A20C-B5CB-FBAE-C64A-D927B7F4E330}"/>
              </a:ext>
            </a:extLst>
          </p:cNvPr>
          <p:cNvSpPr>
            <a:spLocks noGrp="1"/>
          </p:cNvSpPr>
          <p:nvPr>
            <p:ph type="subTitle" idx="1"/>
          </p:nvPr>
        </p:nvSpPr>
        <p:spPr>
          <a:xfrm>
            <a:off x="1524000" y="4409100"/>
            <a:ext cx="9144000" cy="1655762"/>
          </a:xfrm>
        </p:spPr>
        <p:txBody>
          <a:bodyPr>
            <a:normAutofit/>
          </a:bodyPr>
          <a:lstStyle/>
          <a:p>
            <a:r>
              <a:rPr lang="en-US" b="1">
                <a:solidFill>
                  <a:schemeClr val="bg1"/>
                </a:solidFill>
              </a:rPr>
              <a:t>Patrick Farrell</a:t>
            </a:r>
          </a:p>
          <a:p>
            <a:r>
              <a:rPr lang="en-US" b="1">
                <a:solidFill>
                  <a:schemeClr val="bg1"/>
                </a:solidFill>
              </a:rPr>
              <a:t>July 2024 ISAC Meeting</a:t>
            </a:r>
            <a:endParaRPr lang="en-US" b="1" dirty="0">
              <a:solidFill>
                <a:schemeClr val="bg1"/>
              </a:solidFill>
            </a:endParaRPr>
          </a:p>
        </p:txBody>
      </p:sp>
    </p:spTree>
    <p:extLst>
      <p:ext uri="{BB962C8B-B14F-4D97-AF65-F5344CB8AC3E}">
        <p14:creationId xmlns:p14="http://schemas.microsoft.com/office/powerpoint/2010/main" val="67580354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BC021232-A74E-BADA-2FC1-575B72273AA1}"/>
              </a:ext>
            </a:extLst>
          </p:cNvPr>
          <p:cNvSpPr>
            <a:spLocks noGrp="1"/>
          </p:cNvSpPr>
          <p:nvPr>
            <p:ph type="sldNum" sz="quarter" idx="12"/>
          </p:nvPr>
        </p:nvSpPr>
        <p:spPr/>
        <p:txBody>
          <a:bodyPr/>
          <a:lstStyle/>
          <a:p>
            <a:fld id="{77C06E9D-FE13-473F-9243-C0F430F8FE9D}" type="slidenum">
              <a:rPr lang="en-US" smtClean="0"/>
              <a:t>10</a:t>
            </a:fld>
            <a:endParaRPr lang="en-US"/>
          </a:p>
        </p:txBody>
      </p:sp>
      <p:sp>
        <p:nvSpPr>
          <p:cNvPr id="8" name="Title 1">
            <a:extLst>
              <a:ext uri="{FF2B5EF4-FFF2-40B4-BE49-F238E27FC236}">
                <a16:creationId xmlns:a16="http://schemas.microsoft.com/office/drawing/2014/main" id="{3F303196-AC36-DEDC-4E61-C6E54A77FE05}"/>
              </a:ext>
            </a:extLst>
          </p:cNvPr>
          <p:cNvSpPr txBox="1">
            <a:spLocks/>
          </p:cNvSpPr>
          <p:nvPr/>
        </p:nvSpPr>
        <p:spPr>
          <a:xfrm>
            <a:off x="0" y="-25640"/>
            <a:ext cx="12192000" cy="749142"/>
          </a:xfrm>
          <a:prstGeom prst="rect">
            <a:avLst/>
          </a:prstGeom>
          <a:solidFill>
            <a:schemeClr val="accent1"/>
          </a:solidFill>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7000"/>
              </a:lnSpc>
            </a:pPr>
            <a:r>
              <a:rPr lang="en-US" sz="3600" dirty="0">
                <a:solidFill>
                  <a:schemeClr val="bg1"/>
                </a:solidFill>
                <a:effectLst/>
                <a:latin typeface="Aptos" panose="020B0004020202020204" pitchFamily="34" charset="0"/>
                <a:ea typeface="Aptos" panose="020B0004020202020204" pitchFamily="34" charset="0"/>
                <a:cs typeface="Times New Roman" panose="02020603050405020304" pitchFamily="18" charset="0"/>
              </a:rPr>
              <a:t>6c. </a:t>
            </a:r>
            <a:r>
              <a:rPr lang="en-US" sz="3600" dirty="0">
                <a:solidFill>
                  <a:schemeClr val="bg1"/>
                </a:solidFill>
                <a:latin typeface="Aptos" panose="020B0004020202020204" pitchFamily="34" charset="0"/>
                <a:ea typeface="Aptos" panose="020B0004020202020204" pitchFamily="34" charset="0"/>
                <a:cs typeface="Times New Roman" panose="02020603050405020304" pitchFamily="18" charset="0"/>
              </a:rPr>
              <a:t>Management Implications</a:t>
            </a:r>
            <a:endParaRPr lang="en-US" sz="3600" dirty="0">
              <a:solidFill>
                <a:schemeClr val="bg1"/>
              </a:solidFill>
              <a:effectLst/>
              <a:latin typeface="Aptos" panose="020B0004020202020204" pitchFamily="34" charset="0"/>
              <a:ea typeface="Aptos" panose="020B0004020202020204" pitchFamily="34" charset="0"/>
              <a:cs typeface="Times New Roman" panose="02020603050405020304" pitchFamily="18" charset="0"/>
            </a:endParaRPr>
          </a:p>
        </p:txBody>
      </p:sp>
      <p:graphicFrame>
        <p:nvGraphicFramePr>
          <p:cNvPr id="5" name="Chart 4">
            <a:extLst>
              <a:ext uri="{FF2B5EF4-FFF2-40B4-BE49-F238E27FC236}">
                <a16:creationId xmlns:a16="http://schemas.microsoft.com/office/drawing/2014/main" id="{71660EC6-D7CD-4D29-94CD-28DCE9CA1B4C}"/>
              </a:ext>
            </a:extLst>
          </p:cNvPr>
          <p:cNvGraphicFramePr>
            <a:graphicFrameLocks/>
          </p:cNvGraphicFramePr>
          <p:nvPr>
            <p:extLst>
              <p:ext uri="{D42A27DB-BD31-4B8C-83A1-F6EECF244321}">
                <p14:modId xmlns:p14="http://schemas.microsoft.com/office/powerpoint/2010/main" val="2864381976"/>
              </p:ext>
            </p:extLst>
          </p:nvPr>
        </p:nvGraphicFramePr>
        <p:xfrm>
          <a:off x="2096046" y="1339346"/>
          <a:ext cx="8039265" cy="5382129"/>
        </p:xfrm>
        <a:graphic>
          <a:graphicData uri="http://schemas.openxmlformats.org/drawingml/2006/chart">
            <c:chart xmlns:c="http://schemas.openxmlformats.org/drawingml/2006/chart" xmlns:r="http://schemas.openxmlformats.org/officeDocument/2006/relationships" r:id="rId3"/>
          </a:graphicData>
        </a:graphic>
      </p:graphicFrame>
      <p:sp>
        <p:nvSpPr>
          <p:cNvPr id="25" name="TextBox 24">
            <a:extLst>
              <a:ext uri="{FF2B5EF4-FFF2-40B4-BE49-F238E27FC236}">
                <a16:creationId xmlns:a16="http://schemas.microsoft.com/office/drawing/2014/main" id="{9E623975-060C-0CEF-3A61-7E97FF93C966}"/>
              </a:ext>
            </a:extLst>
          </p:cNvPr>
          <p:cNvSpPr txBox="1"/>
          <p:nvPr/>
        </p:nvSpPr>
        <p:spPr>
          <a:xfrm>
            <a:off x="3636961" y="825929"/>
            <a:ext cx="4918078" cy="584775"/>
          </a:xfrm>
          <a:prstGeom prst="rect">
            <a:avLst/>
          </a:prstGeom>
          <a:noFill/>
        </p:spPr>
        <p:txBody>
          <a:bodyPr wrap="none" rtlCol="0">
            <a:spAutoFit/>
          </a:bodyPr>
          <a:lstStyle/>
          <a:p>
            <a:r>
              <a:rPr lang="en-US" sz="3200" dirty="0"/>
              <a:t>Cottonwood Ranch Complex</a:t>
            </a:r>
          </a:p>
        </p:txBody>
      </p:sp>
    </p:spTree>
    <p:extLst>
      <p:ext uri="{BB962C8B-B14F-4D97-AF65-F5344CB8AC3E}">
        <p14:creationId xmlns:p14="http://schemas.microsoft.com/office/powerpoint/2010/main" val="23772666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Picture 23">
            <a:extLst>
              <a:ext uri="{FF2B5EF4-FFF2-40B4-BE49-F238E27FC236}">
                <a16:creationId xmlns:a16="http://schemas.microsoft.com/office/drawing/2014/main" id="{8CBCC1E7-B64D-72F1-79EF-4CC0F065C005}"/>
              </a:ext>
            </a:extLst>
          </p:cNvPr>
          <p:cNvPicPr>
            <a:picLocks noChangeAspect="1"/>
          </p:cNvPicPr>
          <p:nvPr/>
        </p:nvPicPr>
        <p:blipFill rotWithShape="1">
          <a:blip r:embed="rId3"/>
          <a:srcRect l="33656" t="21976" r="18174" b="13155"/>
          <a:stretch/>
        </p:blipFill>
        <p:spPr>
          <a:xfrm>
            <a:off x="1929130" y="738785"/>
            <a:ext cx="8394189" cy="6119216"/>
          </a:xfrm>
          <a:prstGeom prst="rect">
            <a:avLst/>
          </a:prstGeom>
        </p:spPr>
      </p:pic>
      <p:sp>
        <p:nvSpPr>
          <p:cNvPr id="4" name="Slide Number Placeholder 3">
            <a:extLst>
              <a:ext uri="{FF2B5EF4-FFF2-40B4-BE49-F238E27FC236}">
                <a16:creationId xmlns:a16="http://schemas.microsoft.com/office/drawing/2014/main" id="{BC021232-A74E-BADA-2FC1-575B72273AA1}"/>
              </a:ext>
            </a:extLst>
          </p:cNvPr>
          <p:cNvSpPr>
            <a:spLocks noGrp="1"/>
          </p:cNvSpPr>
          <p:nvPr>
            <p:ph type="sldNum" sz="quarter" idx="12"/>
          </p:nvPr>
        </p:nvSpPr>
        <p:spPr/>
        <p:txBody>
          <a:bodyPr/>
          <a:lstStyle/>
          <a:p>
            <a:fld id="{77C06E9D-FE13-473F-9243-C0F430F8FE9D}" type="slidenum">
              <a:rPr lang="en-US" smtClean="0"/>
              <a:t>11</a:t>
            </a:fld>
            <a:endParaRPr lang="en-US"/>
          </a:p>
        </p:txBody>
      </p:sp>
      <p:sp>
        <p:nvSpPr>
          <p:cNvPr id="8" name="Title 1">
            <a:extLst>
              <a:ext uri="{FF2B5EF4-FFF2-40B4-BE49-F238E27FC236}">
                <a16:creationId xmlns:a16="http://schemas.microsoft.com/office/drawing/2014/main" id="{3F303196-AC36-DEDC-4E61-C6E54A77FE05}"/>
              </a:ext>
            </a:extLst>
          </p:cNvPr>
          <p:cNvSpPr txBox="1">
            <a:spLocks/>
          </p:cNvSpPr>
          <p:nvPr/>
        </p:nvSpPr>
        <p:spPr>
          <a:xfrm>
            <a:off x="0" y="-25640"/>
            <a:ext cx="12192000" cy="749142"/>
          </a:xfrm>
          <a:prstGeom prst="rect">
            <a:avLst/>
          </a:prstGeom>
          <a:solidFill>
            <a:schemeClr val="accent1"/>
          </a:solidFill>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7000"/>
              </a:lnSpc>
            </a:pPr>
            <a:r>
              <a:rPr lang="en-US" sz="3600" dirty="0">
                <a:solidFill>
                  <a:schemeClr val="bg1"/>
                </a:solidFill>
                <a:effectLst/>
                <a:latin typeface="Aptos" panose="020B0004020202020204" pitchFamily="34" charset="0"/>
                <a:ea typeface="Aptos" panose="020B0004020202020204" pitchFamily="34" charset="0"/>
                <a:cs typeface="Times New Roman" panose="02020603050405020304" pitchFamily="18" charset="0"/>
              </a:rPr>
              <a:t>6c. </a:t>
            </a:r>
            <a:r>
              <a:rPr lang="en-US" sz="3600" dirty="0">
                <a:solidFill>
                  <a:schemeClr val="bg1"/>
                </a:solidFill>
                <a:latin typeface="Aptos" panose="020B0004020202020204" pitchFamily="34" charset="0"/>
                <a:ea typeface="Aptos" panose="020B0004020202020204" pitchFamily="34" charset="0"/>
                <a:cs typeface="Times New Roman" panose="02020603050405020304" pitchFamily="18" charset="0"/>
              </a:rPr>
              <a:t>Management Implications – Cottonwood Ranch</a:t>
            </a:r>
            <a:endParaRPr lang="en-US" sz="3600" dirty="0">
              <a:solidFill>
                <a:schemeClr val="bg1"/>
              </a:solidFill>
              <a:effectLst/>
              <a:latin typeface="Aptos" panose="020B0004020202020204" pitchFamily="34" charset="0"/>
              <a:ea typeface="Aptos" panose="020B0004020202020204" pitchFamily="34" charset="0"/>
              <a:cs typeface="Times New Roman" panose="02020603050405020304" pitchFamily="18" charset="0"/>
            </a:endParaRPr>
          </a:p>
        </p:txBody>
      </p:sp>
      <p:sp>
        <p:nvSpPr>
          <p:cNvPr id="25" name="TextBox 24">
            <a:extLst>
              <a:ext uri="{FF2B5EF4-FFF2-40B4-BE49-F238E27FC236}">
                <a16:creationId xmlns:a16="http://schemas.microsoft.com/office/drawing/2014/main" id="{9E623975-060C-0CEF-3A61-7E97FF93C966}"/>
              </a:ext>
            </a:extLst>
          </p:cNvPr>
          <p:cNvSpPr txBox="1"/>
          <p:nvPr/>
        </p:nvSpPr>
        <p:spPr>
          <a:xfrm rot="16200000">
            <a:off x="-775022" y="3506006"/>
            <a:ext cx="4918078" cy="584775"/>
          </a:xfrm>
          <a:prstGeom prst="rect">
            <a:avLst/>
          </a:prstGeom>
          <a:noFill/>
        </p:spPr>
        <p:txBody>
          <a:bodyPr wrap="none" rtlCol="0">
            <a:spAutoFit/>
          </a:bodyPr>
          <a:lstStyle/>
          <a:p>
            <a:r>
              <a:rPr lang="en-US" sz="3200" dirty="0"/>
              <a:t>Cottonwood Ranch Complex</a:t>
            </a:r>
          </a:p>
        </p:txBody>
      </p:sp>
    </p:spTree>
    <p:extLst>
      <p:ext uri="{BB962C8B-B14F-4D97-AF65-F5344CB8AC3E}">
        <p14:creationId xmlns:p14="http://schemas.microsoft.com/office/powerpoint/2010/main" val="6362059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BC021232-A74E-BADA-2FC1-575B72273AA1}"/>
              </a:ext>
            </a:extLst>
          </p:cNvPr>
          <p:cNvSpPr>
            <a:spLocks noGrp="1"/>
          </p:cNvSpPr>
          <p:nvPr>
            <p:ph type="sldNum" sz="quarter" idx="12"/>
          </p:nvPr>
        </p:nvSpPr>
        <p:spPr/>
        <p:txBody>
          <a:bodyPr/>
          <a:lstStyle/>
          <a:p>
            <a:fld id="{77C06E9D-FE13-473F-9243-C0F430F8FE9D}" type="slidenum">
              <a:rPr lang="en-US" smtClean="0"/>
              <a:t>12</a:t>
            </a:fld>
            <a:endParaRPr lang="en-US"/>
          </a:p>
        </p:txBody>
      </p:sp>
      <p:sp>
        <p:nvSpPr>
          <p:cNvPr id="8" name="Title 1">
            <a:extLst>
              <a:ext uri="{FF2B5EF4-FFF2-40B4-BE49-F238E27FC236}">
                <a16:creationId xmlns:a16="http://schemas.microsoft.com/office/drawing/2014/main" id="{3F303196-AC36-DEDC-4E61-C6E54A77FE05}"/>
              </a:ext>
            </a:extLst>
          </p:cNvPr>
          <p:cNvSpPr txBox="1">
            <a:spLocks/>
          </p:cNvSpPr>
          <p:nvPr/>
        </p:nvSpPr>
        <p:spPr>
          <a:xfrm>
            <a:off x="0" y="-25640"/>
            <a:ext cx="12192000" cy="749142"/>
          </a:xfrm>
          <a:prstGeom prst="rect">
            <a:avLst/>
          </a:prstGeom>
          <a:solidFill>
            <a:schemeClr val="accent1"/>
          </a:solidFill>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7000"/>
              </a:lnSpc>
            </a:pPr>
            <a:r>
              <a:rPr lang="en-US" sz="3600" dirty="0">
                <a:solidFill>
                  <a:schemeClr val="bg1"/>
                </a:solidFill>
                <a:effectLst/>
                <a:latin typeface="Aptos" panose="020B0004020202020204" pitchFamily="34" charset="0"/>
                <a:ea typeface="Aptos" panose="020B0004020202020204" pitchFamily="34" charset="0"/>
                <a:cs typeface="Times New Roman" panose="02020603050405020304" pitchFamily="18" charset="0"/>
              </a:rPr>
              <a:t>6c. </a:t>
            </a:r>
            <a:r>
              <a:rPr lang="en-US" sz="3600" dirty="0">
                <a:solidFill>
                  <a:schemeClr val="bg1"/>
                </a:solidFill>
                <a:latin typeface="Aptos" panose="020B0004020202020204" pitchFamily="34" charset="0"/>
                <a:ea typeface="Aptos" panose="020B0004020202020204" pitchFamily="34" charset="0"/>
                <a:cs typeface="Times New Roman" panose="02020603050405020304" pitchFamily="18" charset="0"/>
              </a:rPr>
              <a:t>Management Implications – Cottonwood Ranch</a:t>
            </a:r>
            <a:endParaRPr lang="en-US" sz="3600" dirty="0">
              <a:solidFill>
                <a:schemeClr val="bg1"/>
              </a:solidFill>
              <a:effectLst/>
              <a:latin typeface="Aptos" panose="020B0004020202020204" pitchFamily="34" charset="0"/>
              <a:ea typeface="Aptos" panose="020B0004020202020204" pitchFamily="34" charset="0"/>
              <a:cs typeface="Times New Roman" panose="02020603050405020304" pitchFamily="18" charset="0"/>
            </a:endParaRPr>
          </a:p>
        </p:txBody>
      </p:sp>
      <p:sp>
        <p:nvSpPr>
          <p:cNvPr id="25" name="TextBox 24">
            <a:extLst>
              <a:ext uri="{FF2B5EF4-FFF2-40B4-BE49-F238E27FC236}">
                <a16:creationId xmlns:a16="http://schemas.microsoft.com/office/drawing/2014/main" id="{9E623975-060C-0CEF-3A61-7E97FF93C966}"/>
              </a:ext>
            </a:extLst>
          </p:cNvPr>
          <p:cNvSpPr txBox="1"/>
          <p:nvPr/>
        </p:nvSpPr>
        <p:spPr>
          <a:xfrm rot="16200000">
            <a:off x="-775022" y="3506006"/>
            <a:ext cx="4918078" cy="584775"/>
          </a:xfrm>
          <a:prstGeom prst="rect">
            <a:avLst/>
          </a:prstGeom>
          <a:noFill/>
        </p:spPr>
        <p:txBody>
          <a:bodyPr wrap="none" rtlCol="0">
            <a:spAutoFit/>
          </a:bodyPr>
          <a:lstStyle/>
          <a:p>
            <a:r>
              <a:rPr lang="en-US" sz="3200" dirty="0"/>
              <a:t>Cottonwood Ranch Complex</a:t>
            </a:r>
          </a:p>
        </p:txBody>
      </p:sp>
      <p:pic>
        <p:nvPicPr>
          <p:cNvPr id="6" name="Picture 5">
            <a:extLst>
              <a:ext uri="{FF2B5EF4-FFF2-40B4-BE49-F238E27FC236}">
                <a16:creationId xmlns:a16="http://schemas.microsoft.com/office/drawing/2014/main" id="{7EB4967D-BE78-02EC-DFD8-B31C40745249}"/>
              </a:ext>
            </a:extLst>
          </p:cNvPr>
          <p:cNvPicPr>
            <a:picLocks noChangeAspect="1"/>
          </p:cNvPicPr>
          <p:nvPr/>
        </p:nvPicPr>
        <p:blipFill rotWithShape="1">
          <a:blip r:embed="rId3"/>
          <a:srcRect l="31770" t="19511" r="16059" b="10116"/>
          <a:stretch/>
        </p:blipFill>
        <p:spPr>
          <a:xfrm>
            <a:off x="1921648" y="723502"/>
            <a:ext cx="8331884" cy="6134497"/>
          </a:xfrm>
          <a:prstGeom prst="rect">
            <a:avLst/>
          </a:prstGeom>
        </p:spPr>
      </p:pic>
    </p:spTree>
    <p:extLst>
      <p:ext uri="{BB962C8B-B14F-4D97-AF65-F5344CB8AC3E}">
        <p14:creationId xmlns:p14="http://schemas.microsoft.com/office/powerpoint/2010/main" val="205220538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BC021232-A74E-BADA-2FC1-575B72273AA1}"/>
              </a:ext>
            </a:extLst>
          </p:cNvPr>
          <p:cNvSpPr>
            <a:spLocks noGrp="1"/>
          </p:cNvSpPr>
          <p:nvPr>
            <p:ph type="sldNum" sz="quarter" idx="12"/>
          </p:nvPr>
        </p:nvSpPr>
        <p:spPr/>
        <p:txBody>
          <a:bodyPr/>
          <a:lstStyle/>
          <a:p>
            <a:fld id="{77C06E9D-FE13-473F-9243-C0F430F8FE9D}" type="slidenum">
              <a:rPr lang="en-US" smtClean="0"/>
              <a:t>2</a:t>
            </a:fld>
            <a:endParaRPr lang="en-US"/>
          </a:p>
        </p:txBody>
      </p:sp>
      <p:sp>
        <p:nvSpPr>
          <p:cNvPr id="8" name="Title 1">
            <a:extLst>
              <a:ext uri="{FF2B5EF4-FFF2-40B4-BE49-F238E27FC236}">
                <a16:creationId xmlns:a16="http://schemas.microsoft.com/office/drawing/2014/main" id="{3F303196-AC36-DEDC-4E61-C6E54A77FE05}"/>
              </a:ext>
            </a:extLst>
          </p:cNvPr>
          <p:cNvSpPr txBox="1">
            <a:spLocks/>
          </p:cNvSpPr>
          <p:nvPr/>
        </p:nvSpPr>
        <p:spPr>
          <a:xfrm>
            <a:off x="0" y="-25640"/>
            <a:ext cx="12192000" cy="749142"/>
          </a:xfrm>
          <a:prstGeom prst="rect">
            <a:avLst/>
          </a:prstGeom>
          <a:solidFill>
            <a:schemeClr val="accent1"/>
          </a:solidFill>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7000"/>
              </a:lnSpc>
            </a:pPr>
            <a:r>
              <a:rPr lang="en-US" sz="3600" dirty="0">
                <a:solidFill>
                  <a:schemeClr val="bg1"/>
                </a:solidFill>
                <a:effectLst/>
                <a:latin typeface="Aptos" panose="020B0004020202020204" pitchFamily="34" charset="0"/>
                <a:ea typeface="Aptos" panose="020B0004020202020204" pitchFamily="34" charset="0"/>
                <a:cs typeface="Times New Roman" panose="02020603050405020304" pitchFamily="18" charset="0"/>
              </a:rPr>
              <a:t>6a. Use of Initial and Subsequent Roosts</a:t>
            </a:r>
          </a:p>
        </p:txBody>
      </p:sp>
      <p:graphicFrame>
        <p:nvGraphicFramePr>
          <p:cNvPr id="5" name="Table 4">
            <a:extLst>
              <a:ext uri="{FF2B5EF4-FFF2-40B4-BE49-F238E27FC236}">
                <a16:creationId xmlns:a16="http://schemas.microsoft.com/office/drawing/2014/main" id="{ACD86031-1223-35B6-2C33-2B075198F280}"/>
              </a:ext>
            </a:extLst>
          </p:cNvPr>
          <p:cNvGraphicFramePr>
            <a:graphicFrameLocks noGrp="1"/>
          </p:cNvGraphicFramePr>
          <p:nvPr>
            <p:extLst>
              <p:ext uri="{D42A27DB-BD31-4B8C-83A1-F6EECF244321}">
                <p14:modId xmlns:p14="http://schemas.microsoft.com/office/powerpoint/2010/main" val="1795028277"/>
              </p:ext>
            </p:extLst>
          </p:nvPr>
        </p:nvGraphicFramePr>
        <p:xfrm>
          <a:off x="3720555" y="1000599"/>
          <a:ext cx="4750890" cy="1879112"/>
        </p:xfrm>
        <a:graphic>
          <a:graphicData uri="http://schemas.openxmlformats.org/drawingml/2006/table">
            <a:tbl>
              <a:tblPr firstRow="1" bandRow="1">
                <a:tableStyleId>{5C22544A-7EE6-4342-B048-85BDC9FD1C3A}</a:tableStyleId>
              </a:tblPr>
              <a:tblGrid>
                <a:gridCol w="1583630">
                  <a:extLst>
                    <a:ext uri="{9D8B030D-6E8A-4147-A177-3AD203B41FA5}">
                      <a16:colId xmlns:a16="http://schemas.microsoft.com/office/drawing/2014/main" val="3022942612"/>
                    </a:ext>
                  </a:extLst>
                </a:gridCol>
                <a:gridCol w="1583630">
                  <a:extLst>
                    <a:ext uri="{9D8B030D-6E8A-4147-A177-3AD203B41FA5}">
                      <a16:colId xmlns:a16="http://schemas.microsoft.com/office/drawing/2014/main" val="2086254951"/>
                    </a:ext>
                  </a:extLst>
                </a:gridCol>
                <a:gridCol w="1583630">
                  <a:extLst>
                    <a:ext uri="{9D8B030D-6E8A-4147-A177-3AD203B41FA5}">
                      <a16:colId xmlns:a16="http://schemas.microsoft.com/office/drawing/2014/main" val="3402337093"/>
                    </a:ext>
                  </a:extLst>
                </a:gridCol>
              </a:tblGrid>
              <a:tr h="598952">
                <a:tc>
                  <a:txBody>
                    <a:bodyPr/>
                    <a:lstStyle/>
                    <a:p>
                      <a:r>
                        <a:rPr lang="en-US" dirty="0"/>
                        <a:t>Roost Type</a:t>
                      </a:r>
                    </a:p>
                  </a:txBody>
                  <a:tcPr>
                    <a:solidFill>
                      <a:schemeClr val="bg2">
                        <a:lumMod val="50000"/>
                      </a:schemeClr>
                    </a:solidFill>
                  </a:tcPr>
                </a:tc>
                <a:tc>
                  <a:txBody>
                    <a:bodyPr/>
                    <a:lstStyle/>
                    <a:p>
                      <a:r>
                        <a:rPr lang="en-US" dirty="0"/>
                        <a:t>Model Selection</a:t>
                      </a:r>
                    </a:p>
                  </a:txBody>
                  <a:tcPr>
                    <a:solidFill>
                      <a:schemeClr val="bg2">
                        <a:lumMod val="50000"/>
                      </a:schemeClr>
                    </a:solidFill>
                  </a:tcPr>
                </a:tc>
                <a:tc>
                  <a:txBody>
                    <a:bodyPr/>
                    <a:lstStyle/>
                    <a:p>
                      <a:r>
                        <a:rPr lang="en-US" dirty="0"/>
                        <a:t>Parameter Estimation</a:t>
                      </a:r>
                    </a:p>
                  </a:txBody>
                  <a:tcPr>
                    <a:solidFill>
                      <a:schemeClr val="bg2">
                        <a:lumMod val="50000"/>
                      </a:schemeClr>
                    </a:solidFill>
                  </a:tcPr>
                </a:tc>
                <a:extLst>
                  <a:ext uri="{0D108BD9-81ED-4DB2-BD59-A6C34878D82A}">
                    <a16:rowId xmlns:a16="http://schemas.microsoft.com/office/drawing/2014/main" val="1422312654"/>
                  </a:ext>
                </a:extLst>
              </a:tr>
              <a:tr h="598952">
                <a:tc>
                  <a:txBody>
                    <a:bodyPr/>
                    <a:lstStyle/>
                    <a:p>
                      <a:r>
                        <a:rPr lang="en-US" dirty="0"/>
                        <a:t>Initial</a:t>
                      </a:r>
                    </a:p>
                  </a:txBody>
                  <a:tcPr/>
                </a:tc>
                <a:tc>
                  <a:txBody>
                    <a:bodyPr/>
                    <a:lstStyle/>
                    <a:p>
                      <a:r>
                        <a:rPr lang="en-US" dirty="0"/>
                        <a:t>Y</a:t>
                      </a:r>
                    </a:p>
                  </a:txBody>
                  <a:tcPr/>
                </a:tc>
                <a:tc>
                  <a:txBody>
                    <a:bodyPr/>
                    <a:lstStyle/>
                    <a:p>
                      <a:r>
                        <a:rPr lang="en-US" dirty="0"/>
                        <a:t>Y</a:t>
                      </a:r>
                    </a:p>
                    <a:p>
                      <a:endParaRPr lang="en-US" dirty="0"/>
                    </a:p>
                  </a:txBody>
                  <a:tcPr/>
                </a:tc>
                <a:extLst>
                  <a:ext uri="{0D108BD9-81ED-4DB2-BD59-A6C34878D82A}">
                    <a16:rowId xmlns:a16="http://schemas.microsoft.com/office/drawing/2014/main" val="3754571848"/>
                  </a:ext>
                </a:extLst>
              </a:tr>
              <a:tr h="598952">
                <a:tc>
                  <a:txBody>
                    <a:bodyPr/>
                    <a:lstStyle/>
                    <a:p>
                      <a:r>
                        <a:rPr lang="en-US" dirty="0"/>
                        <a:t>Subsequent</a:t>
                      </a:r>
                    </a:p>
                  </a:txBody>
                  <a:tcPr/>
                </a:tc>
                <a:tc>
                  <a:txBody>
                    <a:bodyPr/>
                    <a:lstStyle/>
                    <a:p>
                      <a:r>
                        <a:rPr lang="en-US" dirty="0"/>
                        <a:t>N</a:t>
                      </a:r>
                    </a:p>
                  </a:txBody>
                  <a:tcPr/>
                </a:tc>
                <a:tc>
                  <a:txBody>
                    <a:bodyPr/>
                    <a:lstStyle/>
                    <a:p>
                      <a:r>
                        <a:rPr lang="en-US" dirty="0"/>
                        <a:t>Y</a:t>
                      </a:r>
                    </a:p>
                  </a:txBody>
                  <a:tcPr/>
                </a:tc>
                <a:extLst>
                  <a:ext uri="{0D108BD9-81ED-4DB2-BD59-A6C34878D82A}">
                    <a16:rowId xmlns:a16="http://schemas.microsoft.com/office/drawing/2014/main" val="118282300"/>
                  </a:ext>
                </a:extLst>
              </a:tr>
            </a:tbl>
          </a:graphicData>
        </a:graphic>
      </p:graphicFrame>
      <p:graphicFrame>
        <p:nvGraphicFramePr>
          <p:cNvPr id="3" name="Table 2">
            <a:extLst>
              <a:ext uri="{FF2B5EF4-FFF2-40B4-BE49-F238E27FC236}">
                <a16:creationId xmlns:a16="http://schemas.microsoft.com/office/drawing/2014/main" id="{C434AB80-C55C-2C4C-B494-1B8F0444D158}"/>
              </a:ext>
            </a:extLst>
          </p:cNvPr>
          <p:cNvGraphicFramePr>
            <a:graphicFrameLocks noGrp="1"/>
          </p:cNvGraphicFramePr>
          <p:nvPr>
            <p:extLst>
              <p:ext uri="{D42A27DB-BD31-4B8C-83A1-F6EECF244321}">
                <p14:modId xmlns:p14="http://schemas.microsoft.com/office/powerpoint/2010/main" val="1786364296"/>
              </p:ext>
            </p:extLst>
          </p:nvPr>
        </p:nvGraphicFramePr>
        <p:xfrm>
          <a:off x="222190" y="3725511"/>
          <a:ext cx="6781192" cy="1152525"/>
        </p:xfrm>
        <a:graphic>
          <a:graphicData uri="http://schemas.openxmlformats.org/drawingml/2006/table">
            <a:tbl>
              <a:tblPr firstRow="1" firstCol="1" bandRow="1"/>
              <a:tblGrid>
                <a:gridCol w="933977">
                  <a:extLst>
                    <a:ext uri="{9D8B030D-6E8A-4147-A177-3AD203B41FA5}">
                      <a16:colId xmlns:a16="http://schemas.microsoft.com/office/drawing/2014/main" val="1907924590"/>
                    </a:ext>
                  </a:extLst>
                </a:gridCol>
                <a:gridCol w="3141266">
                  <a:extLst>
                    <a:ext uri="{9D8B030D-6E8A-4147-A177-3AD203B41FA5}">
                      <a16:colId xmlns:a16="http://schemas.microsoft.com/office/drawing/2014/main" val="2957867891"/>
                    </a:ext>
                  </a:extLst>
                </a:gridCol>
                <a:gridCol w="766572">
                  <a:extLst>
                    <a:ext uri="{9D8B030D-6E8A-4147-A177-3AD203B41FA5}">
                      <a16:colId xmlns:a16="http://schemas.microsoft.com/office/drawing/2014/main" val="1680151430"/>
                    </a:ext>
                  </a:extLst>
                </a:gridCol>
                <a:gridCol w="768189">
                  <a:extLst>
                    <a:ext uri="{9D8B030D-6E8A-4147-A177-3AD203B41FA5}">
                      <a16:colId xmlns:a16="http://schemas.microsoft.com/office/drawing/2014/main" val="1235619687"/>
                    </a:ext>
                  </a:extLst>
                </a:gridCol>
                <a:gridCol w="585594">
                  <a:extLst>
                    <a:ext uri="{9D8B030D-6E8A-4147-A177-3AD203B41FA5}">
                      <a16:colId xmlns:a16="http://schemas.microsoft.com/office/drawing/2014/main" val="1368341217"/>
                    </a:ext>
                  </a:extLst>
                </a:gridCol>
                <a:gridCol w="585594">
                  <a:extLst>
                    <a:ext uri="{9D8B030D-6E8A-4147-A177-3AD203B41FA5}">
                      <a16:colId xmlns:a16="http://schemas.microsoft.com/office/drawing/2014/main" val="2342593287"/>
                    </a:ext>
                  </a:extLst>
                </a:gridCol>
              </a:tblGrid>
              <a:tr h="190500">
                <a:tc>
                  <a:txBody>
                    <a:bodyPr/>
                    <a:lstStyle/>
                    <a:p>
                      <a:pPr marL="0" marR="0" algn="ctr">
                        <a:spcBef>
                          <a:spcPts val="0"/>
                        </a:spcBef>
                        <a:spcAft>
                          <a:spcPts val="0"/>
                        </a:spcAft>
                      </a:pPr>
                      <a:r>
                        <a:rPr lang="en-US" sz="1200" dirty="0">
                          <a:effectLst/>
                          <a:latin typeface="Times New Roman" panose="02020603050405020304" pitchFamily="18" charset="0"/>
                          <a:ea typeface="Calibri" panose="020F0502020204030204" pitchFamily="34" charset="0"/>
                          <a:cs typeface="Times New Roman" panose="02020603050405020304" pitchFamily="18" charset="0"/>
                        </a:rPr>
                        <a:t>Model </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ctr">
                        <a:spcBef>
                          <a:spcPts val="0"/>
                        </a:spcBef>
                        <a:spcAft>
                          <a:spcPts val="0"/>
                        </a:spcAft>
                      </a:pPr>
                      <a:r>
                        <a:rPr lang="en-US" sz="1200" dirty="0">
                          <a:effectLst/>
                          <a:latin typeface="Times New Roman" panose="02020603050405020304" pitchFamily="18" charset="0"/>
                          <a:ea typeface="Calibri" panose="020F0502020204030204" pitchFamily="34" charset="0"/>
                          <a:cs typeface="Times New Roman" panose="02020603050405020304" pitchFamily="18" charset="0"/>
                        </a:rPr>
                        <a:t>Variables</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ctr">
                        <a:spcBef>
                          <a:spcPts val="0"/>
                        </a:spcBef>
                        <a:spcAft>
                          <a:spcPts val="0"/>
                        </a:spcAft>
                      </a:pPr>
                      <a:r>
                        <a:rPr lang="en-US" sz="1200">
                          <a:effectLst/>
                          <a:latin typeface="Times New Roman" panose="02020603050405020304" pitchFamily="18" charset="0"/>
                          <a:ea typeface="Calibri" panose="020F0502020204030204" pitchFamily="34" charset="0"/>
                          <a:cs typeface="Times New Roman" panose="02020603050405020304" pitchFamily="18" charset="0"/>
                        </a:rPr>
                        <a:t>df</a:t>
                      </a:r>
                      <a:endParaRPr lang="en-US" sz="12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ctr">
                        <a:spcBef>
                          <a:spcPts val="0"/>
                        </a:spcBef>
                        <a:spcAft>
                          <a:spcPts val="0"/>
                        </a:spcAft>
                      </a:pPr>
                      <a:r>
                        <a:rPr lang="en-US" sz="1200">
                          <a:effectLst/>
                          <a:latin typeface="Times New Roman" panose="02020603050405020304" pitchFamily="18" charset="0"/>
                          <a:ea typeface="Calibri" panose="020F0502020204030204" pitchFamily="34" charset="0"/>
                          <a:cs typeface="Times New Roman" panose="02020603050405020304" pitchFamily="18" charset="0"/>
                        </a:rPr>
                        <a:t>AIC</a:t>
                      </a:r>
                      <a:endParaRPr lang="en-US" sz="12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ctr">
                        <a:spcBef>
                          <a:spcPts val="0"/>
                        </a:spcBef>
                        <a:spcAft>
                          <a:spcPts val="0"/>
                        </a:spcAft>
                      </a:pPr>
                      <a:r>
                        <a:rPr lang="en-US" sz="1200">
                          <a:effectLst/>
                          <a:latin typeface="Times New Roman" panose="02020603050405020304" pitchFamily="18" charset="0"/>
                          <a:ea typeface="Calibri" panose="020F0502020204030204" pitchFamily="34" charset="0"/>
                          <a:cs typeface="Times New Roman" panose="02020603050405020304" pitchFamily="18" charset="0"/>
                        </a:rPr>
                        <a:t>ΔAIC</a:t>
                      </a:r>
                      <a:endParaRPr lang="en-US" sz="12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ctr">
                        <a:spcBef>
                          <a:spcPts val="0"/>
                        </a:spcBef>
                        <a:spcAft>
                          <a:spcPts val="0"/>
                        </a:spcAft>
                      </a:pPr>
                      <a:r>
                        <a:rPr lang="en-US" sz="1200" dirty="0">
                          <a:effectLst/>
                          <a:latin typeface="Times New Roman" panose="02020603050405020304" pitchFamily="18" charset="0"/>
                          <a:ea typeface="Calibri" panose="020F0502020204030204" pitchFamily="34" charset="0"/>
                          <a:cs typeface="Times New Roman" panose="02020603050405020304" pitchFamily="18" charset="0"/>
                        </a:rPr>
                        <a:t>Weight</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264590089"/>
                  </a:ext>
                </a:extLst>
              </a:tr>
              <a:tr h="190500">
                <a:tc>
                  <a:txBody>
                    <a:bodyPr/>
                    <a:lstStyle/>
                    <a:p>
                      <a:pPr marL="0" marR="0" algn="ctr">
                        <a:spcBef>
                          <a:spcPts val="0"/>
                        </a:spcBef>
                        <a:spcAft>
                          <a:spcPts val="0"/>
                        </a:spcAft>
                      </a:pPr>
                      <a:r>
                        <a:rPr lang="en-US" sz="12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27</a:t>
                      </a:r>
                      <a:endParaRPr lang="en-US" sz="12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a:noFill/>
                    </a:lnB>
                    <a:noFill/>
                  </a:tcPr>
                </a:tc>
                <a:tc>
                  <a:txBody>
                    <a:bodyPr/>
                    <a:lstStyle/>
                    <a:p>
                      <a:pPr marL="0" marR="0">
                        <a:spcBef>
                          <a:spcPts val="0"/>
                        </a:spcBef>
                        <a:spcAft>
                          <a:spcPts val="0"/>
                        </a:spcAft>
                      </a:pPr>
                      <a:r>
                        <a:rPr lang="en-US" sz="12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UOCW + NF </a:t>
                      </a:r>
                      <a:r>
                        <a:rPr lang="en-US" sz="12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MM + AW + DE</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a:noFill/>
                    </a:lnB>
                    <a:noFill/>
                  </a:tcPr>
                </a:tc>
                <a:tc>
                  <a:txBody>
                    <a:bodyPr/>
                    <a:lstStyle/>
                    <a:p>
                      <a:pPr marL="0" marR="0" algn="ctr">
                        <a:spcBef>
                          <a:spcPts val="0"/>
                        </a:spcBef>
                        <a:spcAft>
                          <a:spcPts val="0"/>
                        </a:spcAft>
                      </a:pPr>
                      <a:r>
                        <a:rPr lang="en-US" sz="12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174.32</a:t>
                      </a:r>
                      <a:endParaRPr lang="en-US" sz="12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a:noFill/>
                    </a:lnB>
                    <a:noFill/>
                  </a:tcPr>
                </a:tc>
                <a:tc>
                  <a:txBody>
                    <a:bodyPr/>
                    <a:lstStyle/>
                    <a:p>
                      <a:pPr marL="0" marR="0" algn="ctr">
                        <a:spcBef>
                          <a:spcPts val="0"/>
                        </a:spcBef>
                        <a:spcAft>
                          <a:spcPts val="0"/>
                        </a:spcAft>
                      </a:pPr>
                      <a:r>
                        <a:rPr lang="en-US" sz="12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2784.93</a:t>
                      </a:r>
                      <a:endParaRPr lang="en-US" sz="12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a:noFill/>
                    </a:lnB>
                    <a:noFill/>
                  </a:tcPr>
                </a:tc>
                <a:tc>
                  <a:txBody>
                    <a:bodyPr/>
                    <a:lstStyle/>
                    <a:p>
                      <a:pPr marL="0" marR="0" algn="ctr">
                        <a:spcBef>
                          <a:spcPts val="0"/>
                        </a:spcBef>
                        <a:spcAft>
                          <a:spcPts val="0"/>
                        </a:spcAft>
                      </a:pPr>
                      <a:r>
                        <a:rPr lang="en-US" sz="12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a:t>
                      </a:r>
                      <a:endParaRPr lang="en-US" sz="12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a:noFill/>
                    </a:lnB>
                    <a:noFill/>
                  </a:tcPr>
                </a:tc>
                <a:tc>
                  <a:txBody>
                    <a:bodyPr/>
                    <a:lstStyle/>
                    <a:p>
                      <a:pPr marL="0" marR="0" algn="ctr">
                        <a:spcBef>
                          <a:spcPts val="0"/>
                        </a:spcBef>
                        <a:spcAft>
                          <a:spcPts val="0"/>
                        </a:spcAft>
                      </a:pPr>
                      <a:r>
                        <a:rPr lang="en-US" sz="12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0.28</a:t>
                      </a:r>
                      <a:endParaRPr lang="en-US" sz="12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a:noFill/>
                    </a:lnB>
                    <a:noFill/>
                  </a:tcPr>
                </a:tc>
                <a:extLst>
                  <a:ext uri="{0D108BD9-81ED-4DB2-BD59-A6C34878D82A}">
                    <a16:rowId xmlns:a16="http://schemas.microsoft.com/office/drawing/2014/main" val="2098796701"/>
                  </a:ext>
                </a:extLst>
              </a:tr>
              <a:tr h="190500">
                <a:tc>
                  <a:txBody>
                    <a:bodyPr/>
                    <a:lstStyle/>
                    <a:p>
                      <a:pPr marL="0" marR="0" algn="ctr">
                        <a:spcBef>
                          <a:spcPts val="0"/>
                        </a:spcBef>
                        <a:spcAft>
                          <a:spcPts val="0"/>
                        </a:spcAft>
                      </a:pPr>
                      <a:r>
                        <a:rPr lang="en-US" sz="12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28</a:t>
                      </a:r>
                      <a:endParaRPr lang="en-US" sz="12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a:noFill/>
                    </a:lnL>
                    <a:lnR>
                      <a:noFill/>
                    </a:lnR>
                    <a:lnT>
                      <a:noFill/>
                    </a:lnT>
                    <a:lnB>
                      <a:noFill/>
                    </a:lnB>
                    <a:noFill/>
                  </a:tcPr>
                </a:tc>
                <a:tc>
                  <a:txBody>
                    <a:bodyPr/>
                    <a:lstStyle/>
                    <a:p>
                      <a:pPr marL="0" marR="0">
                        <a:spcBef>
                          <a:spcPts val="0"/>
                        </a:spcBef>
                        <a:spcAft>
                          <a:spcPts val="0"/>
                        </a:spcAft>
                      </a:pPr>
                      <a:r>
                        <a:rPr lang="pt-BR" sz="12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UOCW + NF </a:t>
                      </a:r>
                      <a:r>
                        <a:rPr lang="pt-BR" sz="12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MM + AW + DE + UOCW*DE</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a:noFill/>
                    </a:lnL>
                    <a:lnR>
                      <a:noFill/>
                    </a:lnR>
                    <a:lnT>
                      <a:noFill/>
                    </a:lnT>
                    <a:lnB>
                      <a:noFill/>
                    </a:lnB>
                    <a:noFill/>
                  </a:tcPr>
                </a:tc>
                <a:tc>
                  <a:txBody>
                    <a:bodyPr/>
                    <a:lstStyle/>
                    <a:p>
                      <a:pPr marL="0" marR="0" algn="ctr">
                        <a:spcBef>
                          <a:spcPts val="0"/>
                        </a:spcBef>
                        <a:spcAft>
                          <a:spcPts val="0"/>
                        </a:spcAft>
                      </a:pPr>
                      <a:r>
                        <a:rPr lang="en-US" sz="12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174.32</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a:noFill/>
                    </a:lnL>
                    <a:lnR>
                      <a:noFill/>
                    </a:lnR>
                    <a:lnT>
                      <a:noFill/>
                    </a:lnT>
                    <a:lnB>
                      <a:noFill/>
                    </a:lnB>
                    <a:noFill/>
                  </a:tcPr>
                </a:tc>
                <a:tc>
                  <a:txBody>
                    <a:bodyPr/>
                    <a:lstStyle/>
                    <a:p>
                      <a:pPr marL="0" marR="0" algn="ctr">
                        <a:spcBef>
                          <a:spcPts val="0"/>
                        </a:spcBef>
                        <a:spcAft>
                          <a:spcPts val="0"/>
                        </a:spcAft>
                      </a:pPr>
                      <a:r>
                        <a:rPr lang="en-US" sz="12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2784.93</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a:noFill/>
                    </a:lnL>
                    <a:lnR>
                      <a:noFill/>
                    </a:lnR>
                    <a:lnT>
                      <a:noFill/>
                    </a:lnT>
                    <a:lnB>
                      <a:noFill/>
                    </a:lnB>
                    <a:noFill/>
                  </a:tcPr>
                </a:tc>
                <a:tc>
                  <a:txBody>
                    <a:bodyPr/>
                    <a:lstStyle/>
                    <a:p>
                      <a:pPr marL="0" marR="0" algn="ctr">
                        <a:spcBef>
                          <a:spcPts val="0"/>
                        </a:spcBef>
                        <a:spcAft>
                          <a:spcPts val="0"/>
                        </a:spcAft>
                      </a:pPr>
                      <a:r>
                        <a:rPr lang="en-US" sz="12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a:t>
                      </a:r>
                      <a:endParaRPr lang="en-US" sz="12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a:noFill/>
                    </a:lnL>
                    <a:lnR>
                      <a:noFill/>
                    </a:lnR>
                    <a:lnT>
                      <a:noFill/>
                    </a:lnT>
                    <a:lnB>
                      <a:noFill/>
                    </a:lnB>
                    <a:noFill/>
                  </a:tcPr>
                </a:tc>
                <a:tc>
                  <a:txBody>
                    <a:bodyPr/>
                    <a:lstStyle/>
                    <a:p>
                      <a:pPr marL="0" marR="0" algn="ctr">
                        <a:spcBef>
                          <a:spcPts val="0"/>
                        </a:spcBef>
                        <a:spcAft>
                          <a:spcPts val="0"/>
                        </a:spcAft>
                      </a:pPr>
                      <a:r>
                        <a:rPr lang="en-US" sz="12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0.28</a:t>
                      </a:r>
                      <a:endParaRPr lang="en-US" sz="12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a:noFill/>
                    </a:lnL>
                    <a:lnR>
                      <a:noFill/>
                    </a:lnR>
                    <a:lnT>
                      <a:noFill/>
                    </a:lnT>
                    <a:lnB>
                      <a:noFill/>
                    </a:lnB>
                    <a:noFill/>
                  </a:tcPr>
                </a:tc>
                <a:extLst>
                  <a:ext uri="{0D108BD9-81ED-4DB2-BD59-A6C34878D82A}">
                    <a16:rowId xmlns:a16="http://schemas.microsoft.com/office/drawing/2014/main" val="2298499067"/>
                  </a:ext>
                </a:extLst>
              </a:tr>
              <a:tr h="190500">
                <a:tc>
                  <a:txBody>
                    <a:bodyPr/>
                    <a:lstStyle/>
                    <a:p>
                      <a:pPr marL="0" marR="0" algn="ctr">
                        <a:spcBef>
                          <a:spcPts val="0"/>
                        </a:spcBef>
                        <a:spcAft>
                          <a:spcPts val="0"/>
                        </a:spcAft>
                      </a:pPr>
                      <a:r>
                        <a:rPr lang="en-US" sz="12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22</a:t>
                      </a:r>
                      <a:endParaRPr lang="en-US" sz="12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a:noFill/>
                    </a:lnL>
                    <a:lnR>
                      <a:noFill/>
                    </a:lnR>
                    <a:lnT>
                      <a:noFill/>
                    </a:lnT>
                    <a:lnB>
                      <a:noFill/>
                    </a:lnB>
                    <a:noFill/>
                  </a:tcPr>
                </a:tc>
                <a:tc>
                  <a:txBody>
                    <a:bodyPr/>
                    <a:lstStyle/>
                    <a:p>
                      <a:pPr marL="0" marR="0">
                        <a:spcBef>
                          <a:spcPts val="0"/>
                        </a:spcBef>
                        <a:spcAft>
                          <a:spcPts val="0"/>
                        </a:spcAft>
                      </a:pPr>
                      <a:r>
                        <a:rPr lang="pt-BR" sz="12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UOCW + NF </a:t>
                      </a:r>
                      <a:r>
                        <a:rPr lang="pt-BR" sz="12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DE + UOCW*DE</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a:noFill/>
                    </a:lnL>
                    <a:lnR>
                      <a:noFill/>
                    </a:lnR>
                    <a:lnT>
                      <a:noFill/>
                    </a:lnT>
                    <a:lnB>
                      <a:noFill/>
                    </a:lnB>
                    <a:noFill/>
                  </a:tcPr>
                </a:tc>
                <a:tc>
                  <a:txBody>
                    <a:bodyPr/>
                    <a:lstStyle/>
                    <a:p>
                      <a:pPr marL="0" marR="0" algn="ctr">
                        <a:spcBef>
                          <a:spcPts val="0"/>
                        </a:spcBef>
                        <a:spcAft>
                          <a:spcPts val="0"/>
                        </a:spcAft>
                      </a:pPr>
                      <a:r>
                        <a:rPr lang="en-US" sz="12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169.76</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a:noFill/>
                    </a:lnL>
                    <a:lnR>
                      <a:noFill/>
                    </a:lnR>
                    <a:lnT>
                      <a:noFill/>
                    </a:lnT>
                    <a:lnB>
                      <a:noFill/>
                    </a:lnB>
                    <a:noFill/>
                  </a:tcPr>
                </a:tc>
                <a:tc>
                  <a:txBody>
                    <a:bodyPr/>
                    <a:lstStyle/>
                    <a:p>
                      <a:pPr marL="0" marR="0" algn="ctr">
                        <a:spcBef>
                          <a:spcPts val="0"/>
                        </a:spcBef>
                        <a:spcAft>
                          <a:spcPts val="0"/>
                        </a:spcAft>
                      </a:pPr>
                      <a:r>
                        <a:rPr lang="en-US" sz="12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2785.19</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a:noFill/>
                    </a:lnL>
                    <a:lnR>
                      <a:noFill/>
                    </a:lnR>
                    <a:lnT>
                      <a:noFill/>
                    </a:lnT>
                    <a:lnB>
                      <a:noFill/>
                    </a:lnB>
                    <a:noFill/>
                  </a:tcPr>
                </a:tc>
                <a:tc>
                  <a:txBody>
                    <a:bodyPr/>
                    <a:lstStyle/>
                    <a:p>
                      <a:pPr marL="0" marR="0" algn="ctr">
                        <a:spcBef>
                          <a:spcPts val="0"/>
                        </a:spcBef>
                        <a:spcAft>
                          <a:spcPts val="0"/>
                        </a:spcAft>
                      </a:pPr>
                      <a:r>
                        <a:rPr lang="en-US" sz="12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0.26</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a:noFill/>
                    </a:lnL>
                    <a:lnR>
                      <a:noFill/>
                    </a:lnR>
                    <a:lnT>
                      <a:noFill/>
                    </a:lnT>
                    <a:lnB>
                      <a:noFill/>
                    </a:lnB>
                    <a:noFill/>
                  </a:tcPr>
                </a:tc>
                <a:tc>
                  <a:txBody>
                    <a:bodyPr/>
                    <a:lstStyle/>
                    <a:p>
                      <a:pPr marL="0" marR="0" algn="ctr">
                        <a:spcBef>
                          <a:spcPts val="0"/>
                        </a:spcBef>
                        <a:spcAft>
                          <a:spcPts val="0"/>
                        </a:spcAft>
                      </a:pPr>
                      <a:r>
                        <a:rPr lang="en-US" sz="12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0.25</a:t>
                      </a:r>
                      <a:endParaRPr lang="en-US" sz="12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a:noFill/>
                    </a:lnL>
                    <a:lnR>
                      <a:noFill/>
                    </a:lnR>
                    <a:lnT>
                      <a:noFill/>
                    </a:lnT>
                    <a:lnB>
                      <a:noFill/>
                    </a:lnB>
                    <a:noFill/>
                  </a:tcPr>
                </a:tc>
                <a:extLst>
                  <a:ext uri="{0D108BD9-81ED-4DB2-BD59-A6C34878D82A}">
                    <a16:rowId xmlns:a16="http://schemas.microsoft.com/office/drawing/2014/main" val="1962541789"/>
                  </a:ext>
                </a:extLst>
              </a:tr>
              <a:tr h="200025">
                <a:tc>
                  <a:txBody>
                    <a:bodyPr/>
                    <a:lstStyle/>
                    <a:p>
                      <a:pPr marL="0" marR="0" algn="ctr">
                        <a:spcBef>
                          <a:spcPts val="0"/>
                        </a:spcBef>
                        <a:spcAft>
                          <a:spcPts val="0"/>
                        </a:spcAft>
                      </a:pPr>
                      <a:r>
                        <a:rPr lang="en-US" sz="1200" b="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21</a:t>
                      </a:r>
                      <a:endParaRPr lang="en-US" sz="12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a:noFill/>
                    </a:lnL>
                    <a:lnR>
                      <a:noFill/>
                    </a:lnR>
                    <a:lnT>
                      <a:noFill/>
                    </a:lnT>
                    <a:lnB>
                      <a:noFill/>
                    </a:lnB>
                    <a:noFill/>
                  </a:tcPr>
                </a:tc>
                <a:tc>
                  <a:txBody>
                    <a:bodyPr/>
                    <a:lstStyle/>
                    <a:p>
                      <a:pPr marL="0" marR="0">
                        <a:spcBef>
                          <a:spcPts val="0"/>
                        </a:spcBef>
                        <a:spcAft>
                          <a:spcPts val="0"/>
                        </a:spcAft>
                      </a:pPr>
                      <a:r>
                        <a:rPr lang="en-US" sz="1200" b="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UOCW + NF </a:t>
                      </a:r>
                      <a:r>
                        <a:rPr lang="en-US" sz="1200" b="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DE</a:t>
                      </a:r>
                      <a:endParaRPr lang="en-US" sz="12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a:noFill/>
                    </a:lnL>
                    <a:lnR>
                      <a:noFill/>
                    </a:lnR>
                    <a:lnT>
                      <a:noFill/>
                    </a:lnT>
                    <a:lnB>
                      <a:noFill/>
                    </a:lnB>
                    <a:noFill/>
                  </a:tcPr>
                </a:tc>
                <a:tc>
                  <a:txBody>
                    <a:bodyPr/>
                    <a:lstStyle/>
                    <a:p>
                      <a:pPr marL="0" marR="0" algn="ctr">
                        <a:spcBef>
                          <a:spcPts val="0"/>
                        </a:spcBef>
                        <a:spcAft>
                          <a:spcPts val="0"/>
                        </a:spcAft>
                      </a:pPr>
                      <a:r>
                        <a:rPr lang="en-US" sz="1200" b="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170.02</a:t>
                      </a:r>
                      <a:endParaRPr lang="en-US" sz="12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a:noFill/>
                    </a:lnL>
                    <a:lnR>
                      <a:noFill/>
                    </a:lnR>
                    <a:lnT>
                      <a:noFill/>
                    </a:lnT>
                    <a:lnB>
                      <a:noFill/>
                    </a:lnB>
                    <a:noFill/>
                  </a:tcPr>
                </a:tc>
                <a:tc>
                  <a:txBody>
                    <a:bodyPr/>
                    <a:lstStyle/>
                    <a:p>
                      <a:pPr marL="0" marR="0" algn="ctr">
                        <a:spcBef>
                          <a:spcPts val="0"/>
                        </a:spcBef>
                        <a:spcAft>
                          <a:spcPts val="0"/>
                        </a:spcAft>
                      </a:pPr>
                      <a:r>
                        <a:rPr lang="en-US" sz="1200" b="1"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2785.73</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a:noFill/>
                    </a:lnL>
                    <a:lnR>
                      <a:noFill/>
                    </a:lnR>
                    <a:lnT>
                      <a:noFill/>
                    </a:lnT>
                    <a:lnB>
                      <a:noFill/>
                    </a:lnB>
                    <a:noFill/>
                  </a:tcPr>
                </a:tc>
                <a:tc>
                  <a:txBody>
                    <a:bodyPr/>
                    <a:lstStyle/>
                    <a:p>
                      <a:pPr marL="0" marR="0" algn="ctr">
                        <a:spcBef>
                          <a:spcPts val="0"/>
                        </a:spcBef>
                        <a:spcAft>
                          <a:spcPts val="0"/>
                        </a:spcAft>
                      </a:pPr>
                      <a:r>
                        <a:rPr lang="en-US" sz="1200" b="1"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0.80</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a:noFill/>
                    </a:lnL>
                    <a:lnR>
                      <a:noFill/>
                    </a:lnR>
                    <a:lnT>
                      <a:noFill/>
                    </a:lnT>
                    <a:lnB>
                      <a:noFill/>
                    </a:lnB>
                    <a:noFill/>
                  </a:tcPr>
                </a:tc>
                <a:tc>
                  <a:txBody>
                    <a:bodyPr/>
                    <a:lstStyle/>
                    <a:p>
                      <a:pPr marL="0" marR="0" algn="ctr">
                        <a:spcBef>
                          <a:spcPts val="0"/>
                        </a:spcBef>
                        <a:spcAft>
                          <a:spcPts val="0"/>
                        </a:spcAft>
                      </a:pPr>
                      <a:r>
                        <a:rPr lang="en-US" sz="1200" b="1"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0.19</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a:noFill/>
                    </a:lnL>
                    <a:lnR>
                      <a:noFill/>
                    </a:lnR>
                    <a:lnT>
                      <a:noFill/>
                    </a:lnT>
                    <a:lnB>
                      <a:noFill/>
                    </a:lnB>
                    <a:noFill/>
                  </a:tcPr>
                </a:tc>
                <a:extLst>
                  <a:ext uri="{0D108BD9-81ED-4DB2-BD59-A6C34878D82A}">
                    <a16:rowId xmlns:a16="http://schemas.microsoft.com/office/drawing/2014/main" val="3316671392"/>
                  </a:ext>
                </a:extLst>
              </a:tr>
              <a:tr h="190500">
                <a:tc>
                  <a:txBody>
                    <a:bodyPr/>
                    <a:lstStyle/>
                    <a:p>
                      <a:pPr marL="0" marR="0" algn="ctr">
                        <a:spcBef>
                          <a:spcPts val="0"/>
                        </a:spcBef>
                        <a:spcAft>
                          <a:spcPts val="0"/>
                        </a:spcAft>
                      </a:pPr>
                      <a:r>
                        <a:rPr lang="en-US" sz="12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24</a:t>
                      </a:r>
                      <a:endParaRPr lang="en-US" sz="12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a:noFill/>
                    </a:lnL>
                    <a:lnR>
                      <a:noFill/>
                    </a:lnR>
                    <a:lnT>
                      <a:noFill/>
                    </a:lnT>
                    <a:lnB w="12700" cap="flat" cmpd="sng" algn="ctr">
                      <a:solidFill>
                        <a:srgbClr val="000000"/>
                      </a:solidFill>
                      <a:prstDash val="solid"/>
                      <a:round/>
                      <a:headEnd type="none" w="med" len="med"/>
                      <a:tailEnd type="none" w="med" len="med"/>
                    </a:lnB>
                    <a:noFill/>
                  </a:tcPr>
                </a:tc>
                <a:tc>
                  <a:txBody>
                    <a:bodyPr/>
                    <a:lstStyle/>
                    <a:p>
                      <a:pPr marL="0" marR="0">
                        <a:spcBef>
                          <a:spcPts val="0"/>
                        </a:spcBef>
                        <a:spcAft>
                          <a:spcPts val="0"/>
                        </a:spcAft>
                      </a:pPr>
                      <a:r>
                        <a:rPr lang="en-US" sz="12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UOCW + NF </a:t>
                      </a:r>
                      <a:r>
                        <a:rPr lang="en-US" sz="12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MM + AW</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a:noFill/>
                    </a:lnL>
                    <a:lnR>
                      <a:noFill/>
                    </a:lnR>
                    <a:lnT>
                      <a:noFill/>
                    </a:lnT>
                    <a:lnB w="12700" cap="flat" cmpd="sng" algn="ctr">
                      <a:solidFill>
                        <a:srgbClr val="000000"/>
                      </a:solidFill>
                      <a:prstDash val="solid"/>
                      <a:round/>
                      <a:headEnd type="none" w="med" len="med"/>
                      <a:tailEnd type="none" w="med" len="med"/>
                    </a:lnB>
                    <a:noFill/>
                  </a:tcPr>
                </a:tc>
                <a:tc>
                  <a:txBody>
                    <a:bodyPr/>
                    <a:lstStyle/>
                    <a:p>
                      <a:pPr marL="0" marR="0" algn="ctr">
                        <a:spcBef>
                          <a:spcPts val="0"/>
                        </a:spcBef>
                        <a:spcAft>
                          <a:spcPts val="0"/>
                        </a:spcAft>
                      </a:pPr>
                      <a:r>
                        <a:rPr lang="en-US" sz="12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173.56</a:t>
                      </a:r>
                      <a:endParaRPr lang="en-US" sz="12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a:noFill/>
                    </a:lnL>
                    <a:lnR>
                      <a:noFill/>
                    </a:lnR>
                    <a:lnT>
                      <a:noFill/>
                    </a:lnT>
                    <a:lnB w="12700" cap="flat" cmpd="sng" algn="ctr">
                      <a:solidFill>
                        <a:srgbClr val="000000"/>
                      </a:solidFill>
                      <a:prstDash val="solid"/>
                      <a:round/>
                      <a:headEnd type="none" w="med" len="med"/>
                      <a:tailEnd type="none" w="med" len="med"/>
                    </a:lnB>
                    <a:noFill/>
                  </a:tcPr>
                </a:tc>
                <a:tc>
                  <a:txBody>
                    <a:bodyPr/>
                    <a:lstStyle/>
                    <a:p>
                      <a:pPr marL="0" marR="0" algn="ctr">
                        <a:spcBef>
                          <a:spcPts val="0"/>
                        </a:spcBef>
                        <a:spcAft>
                          <a:spcPts val="0"/>
                        </a:spcAft>
                      </a:pPr>
                      <a:r>
                        <a:rPr lang="en-US" sz="12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2796.67</a:t>
                      </a:r>
                      <a:endParaRPr lang="en-US" sz="12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a:noFill/>
                    </a:lnL>
                    <a:lnR>
                      <a:noFill/>
                    </a:lnR>
                    <a:lnT>
                      <a:noFill/>
                    </a:lnT>
                    <a:lnB w="12700" cap="flat" cmpd="sng" algn="ctr">
                      <a:solidFill>
                        <a:srgbClr val="000000"/>
                      </a:solidFill>
                      <a:prstDash val="solid"/>
                      <a:round/>
                      <a:headEnd type="none" w="med" len="med"/>
                      <a:tailEnd type="none" w="med" len="med"/>
                    </a:lnB>
                    <a:noFill/>
                  </a:tcPr>
                </a:tc>
                <a:tc>
                  <a:txBody>
                    <a:bodyPr/>
                    <a:lstStyle/>
                    <a:p>
                      <a:pPr marL="0" marR="0" algn="ctr">
                        <a:spcBef>
                          <a:spcPts val="0"/>
                        </a:spcBef>
                        <a:spcAft>
                          <a:spcPts val="0"/>
                        </a:spcAft>
                      </a:pPr>
                      <a:r>
                        <a:rPr lang="en-US" sz="12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11.74</a:t>
                      </a:r>
                      <a:endParaRPr lang="en-US" sz="12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a:noFill/>
                    </a:lnL>
                    <a:lnR>
                      <a:noFill/>
                    </a:lnR>
                    <a:lnT>
                      <a:noFill/>
                    </a:lnT>
                    <a:lnB w="12700" cap="flat" cmpd="sng" algn="ctr">
                      <a:solidFill>
                        <a:srgbClr val="000000"/>
                      </a:solidFill>
                      <a:prstDash val="solid"/>
                      <a:round/>
                      <a:headEnd type="none" w="med" len="med"/>
                      <a:tailEnd type="none" w="med" len="med"/>
                    </a:lnB>
                    <a:noFill/>
                  </a:tcPr>
                </a:tc>
                <a:tc>
                  <a:txBody>
                    <a:bodyPr/>
                    <a:lstStyle/>
                    <a:p>
                      <a:pPr marL="0" marR="0" algn="ctr">
                        <a:spcBef>
                          <a:spcPts val="0"/>
                        </a:spcBef>
                        <a:spcAft>
                          <a:spcPts val="0"/>
                        </a:spcAft>
                      </a:pPr>
                      <a:r>
                        <a:rPr lang="en-US" sz="12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a:noFill/>
                    </a:lnL>
                    <a:lnR>
                      <a:noFill/>
                    </a:lnR>
                    <a:lnT>
                      <a:noFill/>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38228559"/>
                  </a:ext>
                </a:extLst>
              </a:tr>
            </a:tbl>
          </a:graphicData>
        </a:graphic>
      </p:graphicFrame>
      <p:pic>
        <p:nvPicPr>
          <p:cNvPr id="6" name="Picture 5">
            <a:extLst>
              <a:ext uri="{FF2B5EF4-FFF2-40B4-BE49-F238E27FC236}">
                <a16:creationId xmlns:a16="http://schemas.microsoft.com/office/drawing/2014/main" id="{61C13057-630E-2F0E-B09C-C567838FC19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627888" y="3265714"/>
            <a:ext cx="3790115" cy="3224645"/>
          </a:xfrm>
          <a:prstGeom prst="rect">
            <a:avLst/>
          </a:prstGeom>
        </p:spPr>
      </p:pic>
    </p:spTree>
    <p:extLst>
      <p:ext uri="{BB962C8B-B14F-4D97-AF65-F5344CB8AC3E}">
        <p14:creationId xmlns:p14="http://schemas.microsoft.com/office/powerpoint/2010/main" val="95445637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BC021232-A74E-BADA-2FC1-575B72273AA1}"/>
              </a:ext>
            </a:extLst>
          </p:cNvPr>
          <p:cNvSpPr>
            <a:spLocks noGrp="1"/>
          </p:cNvSpPr>
          <p:nvPr>
            <p:ph type="sldNum" sz="quarter" idx="12"/>
          </p:nvPr>
        </p:nvSpPr>
        <p:spPr/>
        <p:txBody>
          <a:bodyPr/>
          <a:lstStyle/>
          <a:p>
            <a:fld id="{77C06E9D-FE13-473F-9243-C0F430F8FE9D}" type="slidenum">
              <a:rPr lang="en-US" smtClean="0"/>
              <a:t>3</a:t>
            </a:fld>
            <a:endParaRPr lang="en-US"/>
          </a:p>
        </p:txBody>
      </p:sp>
      <p:sp>
        <p:nvSpPr>
          <p:cNvPr id="8" name="Title 1">
            <a:extLst>
              <a:ext uri="{FF2B5EF4-FFF2-40B4-BE49-F238E27FC236}">
                <a16:creationId xmlns:a16="http://schemas.microsoft.com/office/drawing/2014/main" id="{3F303196-AC36-DEDC-4E61-C6E54A77FE05}"/>
              </a:ext>
            </a:extLst>
          </p:cNvPr>
          <p:cNvSpPr txBox="1">
            <a:spLocks/>
          </p:cNvSpPr>
          <p:nvPr/>
        </p:nvSpPr>
        <p:spPr>
          <a:xfrm>
            <a:off x="0" y="-25640"/>
            <a:ext cx="12192000" cy="749142"/>
          </a:xfrm>
          <a:prstGeom prst="rect">
            <a:avLst/>
          </a:prstGeom>
          <a:solidFill>
            <a:schemeClr val="accent1"/>
          </a:solidFill>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7000"/>
              </a:lnSpc>
            </a:pPr>
            <a:r>
              <a:rPr lang="en-US" sz="3600" dirty="0">
                <a:solidFill>
                  <a:schemeClr val="bg1"/>
                </a:solidFill>
                <a:effectLst/>
                <a:latin typeface="Aptos" panose="020B0004020202020204" pitchFamily="34" charset="0"/>
                <a:ea typeface="Aptos" panose="020B0004020202020204" pitchFamily="34" charset="0"/>
                <a:cs typeface="Times New Roman" panose="02020603050405020304" pitchFamily="18" charset="0"/>
              </a:rPr>
              <a:t>6a. Initial and Subsequent Roost Observations </a:t>
            </a:r>
          </a:p>
        </p:txBody>
      </p:sp>
      <p:sp>
        <p:nvSpPr>
          <p:cNvPr id="2" name="TextBox 1">
            <a:extLst>
              <a:ext uri="{FF2B5EF4-FFF2-40B4-BE49-F238E27FC236}">
                <a16:creationId xmlns:a16="http://schemas.microsoft.com/office/drawing/2014/main" id="{DF31D9F9-7DA5-7FD4-B169-2F6E46F0E5A6}"/>
              </a:ext>
            </a:extLst>
          </p:cNvPr>
          <p:cNvSpPr txBox="1"/>
          <p:nvPr/>
        </p:nvSpPr>
        <p:spPr>
          <a:xfrm>
            <a:off x="1042586" y="1632246"/>
            <a:ext cx="9494378" cy="4893647"/>
          </a:xfrm>
          <a:prstGeom prst="rect">
            <a:avLst/>
          </a:prstGeom>
          <a:noFill/>
        </p:spPr>
        <p:txBody>
          <a:bodyPr wrap="square" rtlCol="0">
            <a:spAutoFit/>
          </a:bodyPr>
          <a:lstStyle/>
          <a:p>
            <a:r>
              <a:rPr lang="en-US" sz="3200" dirty="0"/>
              <a:t>Additional justification for including only initial roosts in model selection include:</a:t>
            </a:r>
          </a:p>
          <a:p>
            <a:pPr marL="800100" lvl="1" indent="-342900">
              <a:buAutoNum type="arabicParenR"/>
            </a:pPr>
            <a:r>
              <a:rPr lang="en-US" sz="3200" dirty="0"/>
              <a:t>Insight into stopover decision</a:t>
            </a:r>
          </a:p>
          <a:p>
            <a:pPr marL="800100" lvl="1" indent="-342900">
              <a:buAutoNum type="arabicParenR"/>
            </a:pPr>
            <a:r>
              <a:rPr lang="en-US" sz="3200" dirty="0"/>
              <a:t>Repeatability</a:t>
            </a:r>
          </a:p>
          <a:p>
            <a:pPr marL="800100" lvl="1" indent="-342900">
              <a:buAutoNum type="arabicParenR"/>
            </a:pPr>
            <a:r>
              <a:rPr lang="en-US" sz="3200" dirty="0"/>
              <a:t>Most similar information</a:t>
            </a:r>
          </a:p>
          <a:p>
            <a:pPr marL="800100" lvl="1" indent="-342900">
              <a:buAutoNum type="arabicParenR"/>
            </a:pPr>
            <a:r>
              <a:rPr lang="en-US" sz="3200" dirty="0"/>
              <a:t>Avoids independence issues</a:t>
            </a:r>
          </a:p>
          <a:p>
            <a:pPr marL="342900" indent="-342900">
              <a:buAutoNum type="arabicParenR"/>
            </a:pPr>
            <a:endParaRPr lang="en-US" sz="2400" dirty="0"/>
          </a:p>
          <a:p>
            <a:pPr marL="342900" indent="-342900">
              <a:buAutoNum type="arabicParenR"/>
            </a:pPr>
            <a:endParaRPr lang="en-US" sz="2400" dirty="0"/>
          </a:p>
          <a:p>
            <a:endParaRPr lang="en-US" sz="2400" dirty="0"/>
          </a:p>
          <a:p>
            <a:pPr marL="342900" indent="-342900">
              <a:buAutoNum type="arabicParenR"/>
            </a:pPr>
            <a:endParaRPr lang="en-US" sz="2400" dirty="0"/>
          </a:p>
          <a:p>
            <a:pPr marL="342900" indent="-342900">
              <a:buAutoNum type="arabicParenR"/>
            </a:pPr>
            <a:endParaRPr lang="en-US" sz="2400" dirty="0"/>
          </a:p>
        </p:txBody>
      </p:sp>
    </p:spTree>
    <p:extLst>
      <p:ext uri="{BB962C8B-B14F-4D97-AF65-F5344CB8AC3E}">
        <p14:creationId xmlns:p14="http://schemas.microsoft.com/office/powerpoint/2010/main" val="20940626"/>
      </p:ext>
    </p:extLst>
  </p:cSld>
  <p:clrMapOvr>
    <a:masterClrMapping/>
  </p:clrMapOvr>
  <p:extLst>
    <p:ext uri="{6950BFC3-D8DA-4A85-94F7-54DA5524770B}">
      <p188:commentRel xmlns:p188="http://schemas.microsoft.com/office/powerpoint/2018/8/main" r:id="rId3"/>
    </p:ext>
  </p:extLs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14">
            <a:extLst>
              <a:ext uri="{FF2B5EF4-FFF2-40B4-BE49-F238E27FC236}">
                <a16:creationId xmlns:a16="http://schemas.microsoft.com/office/drawing/2014/main" id="{512EF087-300A-3555-1AC1-43482B2ED61A}"/>
              </a:ext>
            </a:extLst>
          </p:cNvPr>
          <p:cNvPicPr>
            <a:picLocks noChangeAspect="1"/>
          </p:cNvPicPr>
          <p:nvPr/>
        </p:nvPicPr>
        <p:blipFill rotWithShape="1">
          <a:blip r:embed="rId3"/>
          <a:srcRect t="-2" r="900" b="-3024"/>
          <a:stretch/>
        </p:blipFill>
        <p:spPr>
          <a:xfrm>
            <a:off x="2154276" y="870369"/>
            <a:ext cx="8664700" cy="5987631"/>
          </a:xfrm>
          <a:prstGeom prst="rect">
            <a:avLst/>
          </a:prstGeom>
        </p:spPr>
      </p:pic>
      <p:sp>
        <p:nvSpPr>
          <p:cNvPr id="4" name="Slide Number Placeholder 3">
            <a:extLst>
              <a:ext uri="{FF2B5EF4-FFF2-40B4-BE49-F238E27FC236}">
                <a16:creationId xmlns:a16="http://schemas.microsoft.com/office/drawing/2014/main" id="{BC021232-A74E-BADA-2FC1-575B72273AA1}"/>
              </a:ext>
            </a:extLst>
          </p:cNvPr>
          <p:cNvSpPr>
            <a:spLocks noGrp="1"/>
          </p:cNvSpPr>
          <p:nvPr>
            <p:ph type="sldNum" sz="quarter" idx="12"/>
          </p:nvPr>
        </p:nvSpPr>
        <p:spPr/>
        <p:txBody>
          <a:bodyPr/>
          <a:lstStyle/>
          <a:p>
            <a:fld id="{77C06E9D-FE13-473F-9243-C0F430F8FE9D}" type="slidenum">
              <a:rPr lang="en-US" smtClean="0"/>
              <a:t>4</a:t>
            </a:fld>
            <a:endParaRPr lang="en-US"/>
          </a:p>
        </p:txBody>
      </p:sp>
      <p:sp>
        <p:nvSpPr>
          <p:cNvPr id="8" name="Title 1">
            <a:extLst>
              <a:ext uri="{FF2B5EF4-FFF2-40B4-BE49-F238E27FC236}">
                <a16:creationId xmlns:a16="http://schemas.microsoft.com/office/drawing/2014/main" id="{3F303196-AC36-DEDC-4E61-C6E54A77FE05}"/>
              </a:ext>
            </a:extLst>
          </p:cNvPr>
          <p:cNvSpPr txBox="1">
            <a:spLocks/>
          </p:cNvSpPr>
          <p:nvPr/>
        </p:nvSpPr>
        <p:spPr>
          <a:xfrm>
            <a:off x="0" y="-25640"/>
            <a:ext cx="12192000" cy="749142"/>
          </a:xfrm>
          <a:prstGeom prst="rect">
            <a:avLst/>
          </a:prstGeom>
          <a:solidFill>
            <a:schemeClr val="accent1"/>
          </a:solidFill>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7000"/>
              </a:lnSpc>
            </a:pPr>
            <a:r>
              <a:rPr lang="en-US" sz="3600" dirty="0">
                <a:solidFill>
                  <a:schemeClr val="bg1"/>
                </a:solidFill>
                <a:effectLst/>
                <a:latin typeface="Aptos" panose="020B0004020202020204" pitchFamily="34" charset="0"/>
                <a:ea typeface="Aptos" panose="020B0004020202020204" pitchFamily="34" charset="0"/>
                <a:cs typeface="Times New Roman" panose="02020603050405020304" pitchFamily="18" charset="0"/>
              </a:rPr>
              <a:t>6a. Initial and Subsequent Roost Observations </a:t>
            </a:r>
          </a:p>
        </p:txBody>
      </p:sp>
      <p:sp>
        <p:nvSpPr>
          <p:cNvPr id="10" name="Rectangle 9">
            <a:extLst>
              <a:ext uri="{FF2B5EF4-FFF2-40B4-BE49-F238E27FC236}">
                <a16:creationId xmlns:a16="http://schemas.microsoft.com/office/drawing/2014/main" id="{85327A72-A5B0-933A-4DFA-448E91F575B8}"/>
              </a:ext>
            </a:extLst>
          </p:cNvPr>
          <p:cNvSpPr/>
          <p:nvPr/>
        </p:nvSpPr>
        <p:spPr>
          <a:xfrm>
            <a:off x="2427006" y="2281727"/>
            <a:ext cx="529837" cy="3862699"/>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82441660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BC021232-A74E-BADA-2FC1-575B72273AA1}"/>
              </a:ext>
            </a:extLst>
          </p:cNvPr>
          <p:cNvSpPr>
            <a:spLocks noGrp="1"/>
          </p:cNvSpPr>
          <p:nvPr>
            <p:ph type="sldNum" sz="quarter" idx="12"/>
          </p:nvPr>
        </p:nvSpPr>
        <p:spPr/>
        <p:txBody>
          <a:bodyPr/>
          <a:lstStyle/>
          <a:p>
            <a:fld id="{77C06E9D-FE13-473F-9243-C0F430F8FE9D}" type="slidenum">
              <a:rPr lang="en-US" smtClean="0"/>
              <a:t>5</a:t>
            </a:fld>
            <a:endParaRPr lang="en-US"/>
          </a:p>
        </p:txBody>
      </p:sp>
      <p:sp>
        <p:nvSpPr>
          <p:cNvPr id="8" name="Title 1">
            <a:extLst>
              <a:ext uri="{FF2B5EF4-FFF2-40B4-BE49-F238E27FC236}">
                <a16:creationId xmlns:a16="http://schemas.microsoft.com/office/drawing/2014/main" id="{3F303196-AC36-DEDC-4E61-C6E54A77FE05}"/>
              </a:ext>
            </a:extLst>
          </p:cNvPr>
          <p:cNvSpPr txBox="1">
            <a:spLocks/>
          </p:cNvSpPr>
          <p:nvPr/>
        </p:nvSpPr>
        <p:spPr>
          <a:xfrm>
            <a:off x="0" y="-25640"/>
            <a:ext cx="12192000" cy="749142"/>
          </a:xfrm>
          <a:prstGeom prst="rect">
            <a:avLst/>
          </a:prstGeom>
          <a:solidFill>
            <a:schemeClr val="accent1"/>
          </a:solidFill>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7000"/>
              </a:lnSpc>
            </a:pPr>
            <a:r>
              <a:rPr lang="en-US" sz="3600" dirty="0">
                <a:solidFill>
                  <a:schemeClr val="bg1"/>
                </a:solidFill>
                <a:effectLst/>
                <a:latin typeface="Aptos" panose="020B0004020202020204" pitchFamily="34" charset="0"/>
                <a:ea typeface="Aptos" panose="020B0004020202020204" pitchFamily="34" charset="0"/>
                <a:cs typeface="Times New Roman" panose="02020603050405020304" pitchFamily="18" charset="0"/>
              </a:rPr>
              <a:t>6a. Initial and Subsequent Roost Observations </a:t>
            </a:r>
          </a:p>
        </p:txBody>
      </p:sp>
      <p:sp>
        <p:nvSpPr>
          <p:cNvPr id="3" name="TextBox 2">
            <a:extLst>
              <a:ext uri="{FF2B5EF4-FFF2-40B4-BE49-F238E27FC236}">
                <a16:creationId xmlns:a16="http://schemas.microsoft.com/office/drawing/2014/main" id="{7E327664-827B-CEA8-B240-0C4842D5DE87}"/>
              </a:ext>
            </a:extLst>
          </p:cNvPr>
          <p:cNvSpPr txBox="1"/>
          <p:nvPr/>
        </p:nvSpPr>
        <p:spPr>
          <a:xfrm>
            <a:off x="8488960" y="1490220"/>
            <a:ext cx="2506041" cy="461665"/>
          </a:xfrm>
          <a:prstGeom prst="rect">
            <a:avLst/>
          </a:prstGeom>
          <a:noFill/>
        </p:spPr>
        <p:txBody>
          <a:bodyPr wrap="square" rtlCol="0">
            <a:spAutoFit/>
          </a:bodyPr>
          <a:lstStyle/>
          <a:p>
            <a:r>
              <a:rPr lang="en-US" sz="2400" dirty="0"/>
              <a:t>Only Initial Roosts</a:t>
            </a:r>
          </a:p>
        </p:txBody>
      </p:sp>
      <p:sp>
        <p:nvSpPr>
          <p:cNvPr id="7" name="TextBox 6">
            <a:extLst>
              <a:ext uri="{FF2B5EF4-FFF2-40B4-BE49-F238E27FC236}">
                <a16:creationId xmlns:a16="http://schemas.microsoft.com/office/drawing/2014/main" id="{673E7BB3-4446-3272-A382-CC478744338F}"/>
              </a:ext>
            </a:extLst>
          </p:cNvPr>
          <p:cNvSpPr txBox="1"/>
          <p:nvPr/>
        </p:nvSpPr>
        <p:spPr>
          <a:xfrm>
            <a:off x="2005434" y="1484321"/>
            <a:ext cx="3382733" cy="461665"/>
          </a:xfrm>
          <a:prstGeom prst="rect">
            <a:avLst/>
          </a:prstGeom>
          <a:noFill/>
        </p:spPr>
        <p:txBody>
          <a:bodyPr wrap="square" rtlCol="0">
            <a:spAutoFit/>
          </a:bodyPr>
          <a:lstStyle/>
          <a:p>
            <a:r>
              <a:rPr lang="en-US" sz="2400" dirty="0"/>
              <a:t>All Roosts (Report)</a:t>
            </a:r>
          </a:p>
        </p:txBody>
      </p:sp>
      <p:pic>
        <p:nvPicPr>
          <p:cNvPr id="9" name="Picture 8" descr="A graph with a line&#10;&#10;Description automatically generated">
            <a:extLst>
              <a:ext uri="{FF2B5EF4-FFF2-40B4-BE49-F238E27FC236}">
                <a16:creationId xmlns:a16="http://schemas.microsoft.com/office/drawing/2014/main" id="{525D69DC-F817-61EB-A189-D8BBD657047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563392" y="2049184"/>
            <a:ext cx="5350211" cy="4552083"/>
          </a:xfrm>
          <a:prstGeom prst="rect">
            <a:avLst/>
          </a:prstGeom>
        </p:spPr>
      </p:pic>
      <p:pic>
        <p:nvPicPr>
          <p:cNvPr id="11" name="Picture 10" descr="A graph with a curve&#10;&#10;Description automatically generated">
            <a:extLst>
              <a:ext uri="{FF2B5EF4-FFF2-40B4-BE49-F238E27FC236}">
                <a16:creationId xmlns:a16="http://schemas.microsoft.com/office/drawing/2014/main" id="{401F17B0-0877-12ED-5B6B-7D402EC7ED6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49847" y="2024587"/>
            <a:ext cx="5408028" cy="4601275"/>
          </a:xfrm>
          <a:prstGeom prst="rect">
            <a:avLst/>
          </a:prstGeom>
        </p:spPr>
      </p:pic>
    </p:spTree>
    <p:extLst>
      <p:ext uri="{BB962C8B-B14F-4D97-AF65-F5344CB8AC3E}">
        <p14:creationId xmlns:p14="http://schemas.microsoft.com/office/powerpoint/2010/main" val="393249384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graph with a curve&#10;&#10;Description automatically generated">
            <a:extLst>
              <a:ext uri="{FF2B5EF4-FFF2-40B4-BE49-F238E27FC236}">
                <a16:creationId xmlns:a16="http://schemas.microsoft.com/office/drawing/2014/main" id="{4AAABB01-F286-0B0C-C809-A3D6E10C996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16276" y="832407"/>
            <a:ext cx="6921613" cy="5889068"/>
          </a:xfrm>
          <a:prstGeom prst="rect">
            <a:avLst/>
          </a:prstGeom>
        </p:spPr>
      </p:pic>
      <p:sp>
        <p:nvSpPr>
          <p:cNvPr id="4" name="Slide Number Placeholder 3">
            <a:extLst>
              <a:ext uri="{FF2B5EF4-FFF2-40B4-BE49-F238E27FC236}">
                <a16:creationId xmlns:a16="http://schemas.microsoft.com/office/drawing/2014/main" id="{BC021232-A74E-BADA-2FC1-575B72273AA1}"/>
              </a:ext>
            </a:extLst>
          </p:cNvPr>
          <p:cNvSpPr>
            <a:spLocks noGrp="1"/>
          </p:cNvSpPr>
          <p:nvPr>
            <p:ph type="sldNum" sz="quarter" idx="12"/>
          </p:nvPr>
        </p:nvSpPr>
        <p:spPr/>
        <p:txBody>
          <a:bodyPr/>
          <a:lstStyle/>
          <a:p>
            <a:fld id="{77C06E9D-FE13-473F-9243-C0F430F8FE9D}" type="slidenum">
              <a:rPr lang="en-US" smtClean="0"/>
              <a:t>6</a:t>
            </a:fld>
            <a:endParaRPr lang="en-US"/>
          </a:p>
        </p:txBody>
      </p:sp>
      <p:sp>
        <p:nvSpPr>
          <p:cNvPr id="8" name="Title 1">
            <a:extLst>
              <a:ext uri="{FF2B5EF4-FFF2-40B4-BE49-F238E27FC236}">
                <a16:creationId xmlns:a16="http://schemas.microsoft.com/office/drawing/2014/main" id="{3F303196-AC36-DEDC-4E61-C6E54A77FE05}"/>
              </a:ext>
            </a:extLst>
          </p:cNvPr>
          <p:cNvSpPr txBox="1">
            <a:spLocks/>
          </p:cNvSpPr>
          <p:nvPr/>
        </p:nvSpPr>
        <p:spPr>
          <a:xfrm>
            <a:off x="0" y="-25640"/>
            <a:ext cx="12192000" cy="749142"/>
          </a:xfrm>
          <a:prstGeom prst="rect">
            <a:avLst/>
          </a:prstGeom>
          <a:solidFill>
            <a:schemeClr val="accent1"/>
          </a:solidFill>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7000"/>
              </a:lnSpc>
            </a:pPr>
            <a:r>
              <a:rPr lang="en-US" sz="3600" dirty="0">
                <a:solidFill>
                  <a:schemeClr val="bg1"/>
                </a:solidFill>
                <a:effectLst/>
                <a:latin typeface="Aptos" panose="020B0004020202020204" pitchFamily="34" charset="0"/>
                <a:ea typeface="Aptos" panose="020B0004020202020204" pitchFamily="34" charset="0"/>
                <a:cs typeface="Times New Roman" panose="02020603050405020304" pitchFamily="18" charset="0"/>
              </a:rPr>
              <a:t>6b. </a:t>
            </a:r>
            <a:r>
              <a:rPr lang="en-US" sz="3600" dirty="0">
                <a:solidFill>
                  <a:schemeClr val="bg1"/>
                </a:solidFill>
                <a:latin typeface="Aptos" panose="020B0004020202020204" pitchFamily="34" charset="0"/>
                <a:ea typeface="Aptos" panose="020B0004020202020204" pitchFamily="34" charset="0"/>
                <a:cs typeface="Times New Roman" panose="02020603050405020304" pitchFamily="18" charset="0"/>
              </a:rPr>
              <a:t>Interpretation of Selection </a:t>
            </a:r>
            <a:endParaRPr lang="en-US" sz="3600" dirty="0">
              <a:solidFill>
                <a:schemeClr val="bg1"/>
              </a:solidFill>
              <a:effectLst/>
              <a:latin typeface="Aptos" panose="020B0004020202020204" pitchFamily="34" charset="0"/>
              <a:ea typeface="Aptos" panose="020B0004020202020204" pitchFamily="34" charset="0"/>
              <a:cs typeface="Times New Roman" panose="02020603050405020304" pitchFamily="18" charset="0"/>
            </a:endParaRPr>
          </a:p>
        </p:txBody>
      </p:sp>
      <p:sp>
        <p:nvSpPr>
          <p:cNvPr id="3" name="Rectangle 2">
            <a:extLst>
              <a:ext uri="{FF2B5EF4-FFF2-40B4-BE49-F238E27FC236}">
                <a16:creationId xmlns:a16="http://schemas.microsoft.com/office/drawing/2014/main" id="{EB534663-2003-4E5D-0CBE-B9E9C3202B27}"/>
              </a:ext>
            </a:extLst>
          </p:cNvPr>
          <p:cNvSpPr/>
          <p:nvPr/>
        </p:nvSpPr>
        <p:spPr>
          <a:xfrm>
            <a:off x="5460763" y="1168578"/>
            <a:ext cx="2271325" cy="2753942"/>
          </a:xfrm>
          <a:prstGeom prst="rect">
            <a:avLst/>
          </a:prstGeom>
          <a:noFill/>
          <a:ln w="57150">
            <a:solidFill>
              <a:srgbClr val="92D050"/>
            </a:solidFill>
            <a:prstDash val="sys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10248455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graph with a curve&#10;&#10;Description automatically generated">
            <a:extLst>
              <a:ext uri="{FF2B5EF4-FFF2-40B4-BE49-F238E27FC236}">
                <a16:creationId xmlns:a16="http://schemas.microsoft.com/office/drawing/2014/main" id="{DA711476-8B82-9F2E-E29C-ACBC3909D56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065891" y="832407"/>
            <a:ext cx="7020959" cy="5973594"/>
          </a:xfrm>
          <a:prstGeom prst="rect">
            <a:avLst/>
          </a:prstGeom>
        </p:spPr>
      </p:pic>
      <p:sp>
        <p:nvSpPr>
          <p:cNvPr id="4" name="Slide Number Placeholder 3">
            <a:extLst>
              <a:ext uri="{FF2B5EF4-FFF2-40B4-BE49-F238E27FC236}">
                <a16:creationId xmlns:a16="http://schemas.microsoft.com/office/drawing/2014/main" id="{BC021232-A74E-BADA-2FC1-575B72273AA1}"/>
              </a:ext>
            </a:extLst>
          </p:cNvPr>
          <p:cNvSpPr>
            <a:spLocks noGrp="1"/>
          </p:cNvSpPr>
          <p:nvPr>
            <p:ph type="sldNum" sz="quarter" idx="12"/>
          </p:nvPr>
        </p:nvSpPr>
        <p:spPr/>
        <p:txBody>
          <a:bodyPr/>
          <a:lstStyle/>
          <a:p>
            <a:fld id="{77C06E9D-FE13-473F-9243-C0F430F8FE9D}" type="slidenum">
              <a:rPr lang="en-US" smtClean="0"/>
              <a:t>7</a:t>
            </a:fld>
            <a:endParaRPr lang="en-US"/>
          </a:p>
        </p:txBody>
      </p:sp>
      <p:sp>
        <p:nvSpPr>
          <p:cNvPr id="8" name="Title 1">
            <a:extLst>
              <a:ext uri="{FF2B5EF4-FFF2-40B4-BE49-F238E27FC236}">
                <a16:creationId xmlns:a16="http://schemas.microsoft.com/office/drawing/2014/main" id="{3F303196-AC36-DEDC-4E61-C6E54A77FE05}"/>
              </a:ext>
            </a:extLst>
          </p:cNvPr>
          <p:cNvSpPr txBox="1">
            <a:spLocks/>
          </p:cNvSpPr>
          <p:nvPr/>
        </p:nvSpPr>
        <p:spPr>
          <a:xfrm>
            <a:off x="0" y="-25640"/>
            <a:ext cx="12192000" cy="749142"/>
          </a:xfrm>
          <a:prstGeom prst="rect">
            <a:avLst/>
          </a:prstGeom>
          <a:solidFill>
            <a:schemeClr val="accent1"/>
          </a:solidFill>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7000"/>
              </a:lnSpc>
            </a:pPr>
            <a:r>
              <a:rPr lang="en-US" sz="3600" dirty="0">
                <a:solidFill>
                  <a:schemeClr val="bg1"/>
                </a:solidFill>
                <a:effectLst/>
                <a:latin typeface="Aptos" panose="020B0004020202020204" pitchFamily="34" charset="0"/>
                <a:ea typeface="Aptos" panose="020B0004020202020204" pitchFamily="34" charset="0"/>
                <a:cs typeface="Times New Roman" panose="02020603050405020304" pitchFamily="18" charset="0"/>
              </a:rPr>
              <a:t>6b. </a:t>
            </a:r>
            <a:r>
              <a:rPr lang="en-US" sz="3600" dirty="0">
                <a:solidFill>
                  <a:schemeClr val="bg1"/>
                </a:solidFill>
                <a:latin typeface="Aptos" panose="020B0004020202020204" pitchFamily="34" charset="0"/>
                <a:ea typeface="Aptos" panose="020B0004020202020204" pitchFamily="34" charset="0"/>
                <a:cs typeface="Times New Roman" panose="02020603050405020304" pitchFamily="18" charset="0"/>
              </a:rPr>
              <a:t>Interpretation of Selection </a:t>
            </a:r>
            <a:endParaRPr lang="en-US" sz="3600" dirty="0">
              <a:solidFill>
                <a:schemeClr val="bg1"/>
              </a:solidFill>
              <a:effectLst/>
              <a:latin typeface="Aptos" panose="020B0004020202020204" pitchFamily="34" charset="0"/>
              <a:ea typeface="Aptos" panose="020B0004020202020204" pitchFamily="34" charset="0"/>
              <a:cs typeface="Times New Roman" panose="02020603050405020304" pitchFamily="18" charset="0"/>
            </a:endParaRPr>
          </a:p>
        </p:txBody>
      </p:sp>
      <p:sp>
        <p:nvSpPr>
          <p:cNvPr id="7" name="TextBox 6">
            <a:extLst>
              <a:ext uri="{FF2B5EF4-FFF2-40B4-BE49-F238E27FC236}">
                <a16:creationId xmlns:a16="http://schemas.microsoft.com/office/drawing/2014/main" id="{FF760C67-3F3D-6032-3D6D-E65EAA88FCAA}"/>
              </a:ext>
            </a:extLst>
          </p:cNvPr>
          <p:cNvSpPr txBox="1"/>
          <p:nvPr/>
        </p:nvSpPr>
        <p:spPr>
          <a:xfrm>
            <a:off x="8008922" y="1896545"/>
            <a:ext cx="3546506" cy="830997"/>
          </a:xfrm>
          <a:prstGeom prst="rect">
            <a:avLst/>
          </a:prstGeom>
          <a:noFill/>
        </p:spPr>
        <p:txBody>
          <a:bodyPr wrap="square" rtlCol="0">
            <a:spAutoFit/>
          </a:bodyPr>
          <a:lstStyle/>
          <a:p>
            <a:pPr algn="ctr"/>
            <a:r>
              <a:rPr lang="en-US" sz="2400" dirty="0"/>
              <a:t>“Uncertainty in the rate of change”</a:t>
            </a:r>
          </a:p>
        </p:txBody>
      </p:sp>
      <p:sp>
        <p:nvSpPr>
          <p:cNvPr id="12" name="Left Brace 11">
            <a:extLst>
              <a:ext uri="{FF2B5EF4-FFF2-40B4-BE49-F238E27FC236}">
                <a16:creationId xmlns:a16="http://schemas.microsoft.com/office/drawing/2014/main" id="{1A34FC9C-1392-98B8-BE1F-11053AC02A6D}"/>
              </a:ext>
            </a:extLst>
          </p:cNvPr>
          <p:cNvSpPr/>
          <p:nvPr/>
        </p:nvSpPr>
        <p:spPr>
          <a:xfrm rot="10800000">
            <a:off x="7722875" y="1142999"/>
            <a:ext cx="357874" cy="1962149"/>
          </a:xfrm>
          <a:prstGeom prst="leftBrace">
            <a:avLst/>
          </a:prstGeom>
          <a:ln w="57150">
            <a:solidFill>
              <a:srgbClr val="FFC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Tree>
    <p:extLst>
      <p:ext uri="{BB962C8B-B14F-4D97-AF65-F5344CB8AC3E}">
        <p14:creationId xmlns:p14="http://schemas.microsoft.com/office/powerpoint/2010/main" val="1559856545"/>
      </p:ext>
    </p:extLst>
  </p:cSld>
  <p:clrMapOvr>
    <a:masterClrMapping/>
  </p:clrMapOvr>
  <p:extLst>
    <p:ext uri="{6950BFC3-D8DA-4A85-94F7-54DA5524770B}">
      <p188:commentRel xmlns:p188="http://schemas.microsoft.com/office/powerpoint/2018/8/main" r:id="rId3"/>
    </p:ext>
  </p:extLs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graph with a curve&#10;&#10;Description automatically generated">
            <a:extLst>
              <a:ext uri="{FF2B5EF4-FFF2-40B4-BE49-F238E27FC236}">
                <a16:creationId xmlns:a16="http://schemas.microsoft.com/office/drawing/2014/main" id="{DA711476-8B82-9F2E-E29C-ACBC3909D56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065891" y="832407"/>
            <a:ext cx="7020959" cy="5973594"/>
          </a:xfrm>
          <a:prstGeom prst="rect">
            <a:avLst/>
          </a:prstGeom>
        </p:spPr>
      </p:pic>
      <p:sp>
        <p:nvSpPr>
          <p:cNvPr id="4" name="Slide Number Placeholder 3">
            <a:extLst>
              <a:ext uri="{FF2B5EF4-FFF2-40B4-BE49-F238E27FC236}">
                <a16:creationId xmlns:a16="http://schemas.microsoft.com/office/drawing/2014/main" id="{BC021232-A74E-BADA-2FC1-575B72273AA1}"/>
              </a:ext>
            </a:extLst>
          </p:cNvPr>
          <p:cNvSpPr>
            <a:spLocks noGrp="1"/>
          </p:cNvSpPr>
          <p:nvPr>
            <p:ph type="sldNum" sz="quarter" idx="12"/>
          </p:nvPr>
        </p:nvSpPr>
        <p:spPr/>
        <p:txBody>
          <a:bodyPr/>
          <a:lstStyle/>
          <a:p>
            <a:fld id="{77C06E9D-FE13-473F-9243-C0F430F8FE9D}" type="slidenum">
              <a:rPr lang="en-US" smtClean="0"/>
              <a:t>8</a:t>
            </a:fld>
            <a:endParaRPr lang="en-US"/>
          </a:p>
        </p:txBody>
      </p:sp>
      <p:sp>
        <p:nvSpPr>
          <p:cNvPr id="8" name="Title 1">
            <a:extLst>
              <a:ext uri="{FF2B5EF4-FFF2-40B4-BE49-F238E27FC236}">
                <a16:creationId xmlns:a16="http://schemas.microsoft.com/office/drawing/2014/main" id="{3F303196-AC36-DEDC-4E61-C6E54A77FE05}"/>
              </a:ext>
            </a:extLst>
          </p:cNvPr>
          <p:cNvSpPr txBox="1">
            <a:spLocks/>
          </p:cNvSpPr>
          <p:nvPr/>
        </p:nvSpPr>
        <p:spPr>
          <a:xfrm>
            <a:off x="0" y="-25640"/>
            <a:ext cx="12192000" cy="749142"/>
          </a:xfrm>
          <a:prstGeom prst="rect">
            <a:avLst/>
          </a:prstGeom>
          <a:solidFill>
            <a:schemeClr val="accent1"/>
          </a:solidFill>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7000"/>
              </a:lnSpc>
            </a:pPr>
            <a:r>
              <a:rPr lang="en-US" sz="3600" dirty="0">
                <a:solidFill>
                  <a:schemeClr val="bg1"/>
                </a:solidFill>
                <a:effectLst/>
                <a:latin typeface="Aptos" panose="020B0004020202020204" pitchFamily="34" charset="0"/>
                <a:ea typeface="Aptos" panose="020B0004020202020204" pitchFamily="34" charset="0"/>
                <a:cs typeface="Times New Roman" panose="02020603050405020304" pitchFamily="18" charset="0"/>
              </a:rPr>
              <a:t>6b. </a:t>
            </a:r>
            <a:r>
              <a:rPr lang="en-US" sz="3600" dirty="0">
                <a:solidFill>
                  <a:schemeClr val="bg1"/>
                </a:solidFill>
                <a:latin typeface="Aptos" panose="020B0004020202020204" pitchFamily="34" charset="0"/>
                <a:ea typeface="Aptos" panose="020B0004020202020204" pitchFamily="34" charset="0"/>
                <a:cs typeface="Times New Roman" panose="02020603050405020304" pitchFamily="18" charset="0"/>
              </a:rPr>
              <a:t>Interpretation of Selection </a:t>
            </a:r>
            <a:endParaRPr lang="en-US" sz="3600" dirty="0">
              <a:solidFill>
                <a:schemeClr val="bg1"/>
              </a:solidFill>
              <a:effectLst/>
              <a:latin typeface="Aptos" panose="020B0004020202020204" pitchFamily="34" charset="0"/>
              <a:ea typeface="Aptos" panose="020B0004020202020204" pitchFamily="34" charset="0"/>
              <a:cs typeface="Times New Roman" panose="02020603050405020304" pitchFamily="18" charset="0"/>
            </a:endParaRPr>
          </a:p>
        </p:txBody>
      </p:sp>
      <p:sp>
        <p:nvSpPr>
          <p:cNvPr id="2" name="TextBox 1">
            <a:extLst>
              <a:ext uri="{FF2B5EF4-FFF2-40B4-BE49-F238E27FC236}">
                <a16:creationId xmlns:a16="http://schemas.microsoft.com/office/drawing/2014/main" id="{9C9961A7-EB44-BF2F-5A81-02D4194D0812}"/>
              </a:ext>
            </a:extLst>
          </p:cNvPr>
          <p:cNvSpPr txBox="1"/>
          <p:nvPr/>
        </p:nvSpPr>
        <p:spPr>
          <a:xfrm>
            <a:off x="9169637" y="2597921"/>
            <a:ext cx="2744919" cy="1200329"/>
          </a:xfrm>
          <a:prstGeom prst="rect">
            <a:avLst/>
          </a:prstGeom>
          <a:noFill/>
        </p:spPr>
        <p:txBody>
          <a:bodyPr wrap="none" rtlCol="0">
            <a:spAutoFit/>
          </a:bodyPr>
          <a:lstStyle/>
          <a:p>
            <a:r>
              <a:rPr lang="en-US" sz="2400" dirty="0"/>
              <a:t>Other Methods?</a:t>
            </a:r>
          </a:p>
          <a:p>
            <a:r>
              <a:rPr lang="en-US" sz="2400" dirty="0"/>
              <a:t>- Bayesian</a:t>
            </a:r>
          </a:p>
          <a:p>
            <a:r>
              <a:rPr lang="en-US" sz="2400" dirty="0"/>
              <a:t>- Equivalency testing</a:t>
            </a:r>
          </a:p>
        </p:txBody>
      </p:sp>
    </p:spTree>
    <p:extLst>
      <p:ext uri="{BB962C8B-B14F-4D97-AF65-F5344CB8AC3E}">
        <p14:creationId xmlns:p14="http://schemas.microsoft.com/office/powerpoint/2010/main" val="1410712394"/>
      </p:ext>
    </p:extLst>
  </p:cSld>
  <p:clrMapOvr>
    <a:masterClrMapping/>
  </p:clrMapOvr>
  <p:extLst>
    <p:ext uri="{6950BFC3-D8DA-4A85-94F7-54DA5524770B}">
      <p188:commentRel xmlns:p188="http://schemas.microsoft.com/office/powerpoint/2018/8/main" r:id="rId3"/>
    </p:ext>
  </p:extLs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BC021232-A74E-BADA-2FC1-575B72273AA1}"/>
              </a:ext>
            </a:extLst>
          </p:cNvPr>
          <p:cNvSpPr>
            <a:spLocks noGrp="1"/>
          </p:cNvSpPr>
          <p:nvPr>
            <p:ph type="sldNum" sz="quarter" idx="12"/>
          </p:nvPr>
        </p:nvSpPr>
        <p:spPr/>
        <p:txBody>
          <a:bodyPr/>
          <a:lstStyle/>
          <a:p>
            <a:fld id="{77C06E9D-FE13-473F-9243-C0F430F8FE9D}" type="slidenum">
              <a:rPr lang="en-US" smtClean="0"/>
              <a:t>9</a:t>
            </a:fld>
            <a:endParaRPr lang="en-US"/>
          </a:p>
        </p:txBody>
      </p:sp>
      <p:sp>
        <p:nvSpPr>
          <p:cNvPr id="8" name="Title 1">
            <a:extLst>
              <a:ext uri="{FF2B5EF4-FFF2-40B4-BE49-F238E27FC236}">
                <a16:creationId xmlns:a16="http://schemas.microsoft.com/office/drawing/2014/main" id="{3F303196-AC36-DEDC-4E61-C6E54A77FE05}"/>
              </a:ext>
            </a:extLst>
          </p:cNvPr>
          <p:cNvSpPr txBox="1">
            <a:spLocks/>
          </p:cNvSpPr>
          <p:nvPr/>
        </p:nvSpPr>
        <p:spPr>
          <a:xfrm>
            <a:off x="0" y="-25640"/>
            <a:ext cx="12192000" cy="749142"/>
          </a:xfrm>
          <a:prstGeom prst="rect">
            <a:avLst/>
          </a:prstGeom>
          <a:solidFill>
            <a:schemeClr val="accent1"/>
          </a:solidFill>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7000"/>
              </a:lnSpc>
            </a:pPr>
            <a:r>
              <a:rPr lang="en-US" sz="3600" dirty="0">
                <a:solidFill>
                  <a:schemeClr val="bg1"/>
                </a:solidFill>
                <a:effectLst/>
                <a:latin typeface="Aptos" panose="020B0004020202020204" pitchFamily="34" charset="0"/>
                <a:ea typeface="Aptos" panose="020B0004020202020204" pitchFamily="34" charset="0"/>
                <a:cs typeface="Times New Roman" panose="02020603050405020304" pitchFamily="18" charset="0"/>
              </a:rPr>
              <a:t>6c. Integrate More</a:t>
            </a:r>
            <a:r>
              <a:rPr lang="en-US" sz="3600" dirty="0">
                <a:solidFill>
                  <a:schemeClr val="bg1"/>
                </a:solidFill>
                <a:latin typeface="Aptos" panose="020B0004020202020204" pitchFamily="34" charset="0"/>
                <a:ea typeface="Aptos" panose="020B0004020202020204" pitchFamily="34" charset="0"/>
                <a:cs typeface="Times New Roman" panose="02020603050405020304" pitchFamily="18" charset="0"/>
              </a:rPr>
              <a:t> Information</a:t>
            </a:r>
            <a:endParaRPr lang="en-US" sz="3600" dirty="0">
              <a:solidFill>
                <a:schemeClr val="bg1"/>
              </a:solidFill>
              <a:effectLst/>
              <a:latin typeface="Aptos" panose="020B0004020202020204" pitchFamily="34" charset="0"/>
              <a:ea typeface="Aptos" panose="020B0004020202020204" pitchFamily="34" charset="0"/>
              <a:cs typeface="Times New Roman" panose="02020603050405020304" pitchFamily="18" charset="0"/>
            </a:endParaRPr>
          </a:p>
        </p:txBody>
      </p:sp>
      <p:graphicFrame>
        <p:nvGraphicFramePr>
          <p:cNvPr id="6" name="Chart 5">
            <a:extLst>
              <a:ext uri="{FF2B5EF4-FFF2-40B4-BE49-F238E27FC236}">
                <a16:creationId xmlns:a16="http://schemas.microsoft.com/office/drawing/2014/main" id="{4200DBEB-86C7-249C-1808-37C5E0831161}"/>
              </a:ext>
            </a:extLst>
          </p:cNvPr>
          <p:cNvGraphicFramePr>
            <a:graphicFrameLocks/>
          </p:cNvGraphicFramePr>
          <p:nvPr>
            <p:extLst>
              <p:ext uri="{D42A27DB-BD31-4B8C-83A1-F6EECF244321}">
                <p14:modId xmlns:p14="http://schemas.microsoft.com/office/powerpoint/2010/main" val="2850168742"/>
              </p:ext>
            </p:extLst>
          </p:nvPr>
        </p:nvGraphicFramePr>
        <p:xfrm>
          <a:off x="1410056" y="854580"/>
          <a:ext cx="8742348" cy="6003420"/>
        </p:xfrm>
        <a:graphic>
          <a:graphicData uri="http://schemas.openxmlformats.org/drawingml/2006/chart">
            <c:chart xmlns:c="http://schemas.openxmlformats.org/drawingml/2006/chart" xmlns:r="http://schemas.openxmlformats.org/officeDocument/2006/relationships" r:id="rId4"/>
          </a:graphicData>
        </a:graphic>
      </p:graphicFrame>
      <p:sp>
        <p:nvSpPr>
          <p:cNvPr id="2" name="TextBox 1">
            <a:extLst>
              <a:ext uri="{FF2B5EF4-FFF2-40B4-BE49-F238E27FC236}">
                <a16:creationId xmlns:a16="http://schemas.microsoft.com/office/drawing/2014/main" id="{A3844520-820B-A5EB-4583-DE4CB68F2628}"/>
              </a:ext>
            </a:extLst>
          </p:cNvPr>
          <p:cNvSpPr txBox="1"/>
          <p:nvPr/>
        </p:nvSpPr>
        <p:spPr>
          <a:xfrm>
            <a:off x="4297581" y="941441"/>
            <a:ext cx="2612767" cy="523220"/>
          </a:xfrm>
          <a:prstGeom prst="rect">
            <a:avLst/>
          </a:prstGeom>
          <a:noFill/>
        </p:spPr>
        <p:txBody>
          <a:bodyPr wrap="none" rtlCol="0">
            <a:spAutoFit/>
          </a:bodyPr>
          <a:lstStyle/>
          <a:p>
            <a:r>
              <a:rPr lang="en-US" sz="2800" dirty="0"/>
              <a:t>18 Crane Groups</a:t>
            </a:r>
          </a:p>
        </p:txBody>
      </p:sp>
      <p:sp>
        <p:nvSpPr>
          <p:cNvPr id="3" name="TextBox 2">
            <a:extLst>
              <a:ext uri="{FF2B5EF4-FFF2-40B4-BE49-F238E27FC236}">
                <a16:creationId xmlns:a16="http://schemas.microsoft.com/office/drawing/2014/main" id="{13BFEE7C-7A3B-77BC-FD5C-AAEC7153A2DD}"/>
              </a:ext>
            </a:extLst>
          </p:cNvPr>
          <p:cNvSpPr txBox="1"/>
          <p:nvPr/>
        </p:nvSpPr>
        <p:spPr>
          <a:xfrm>
            <a:off x="5003807" y="4360348"/>
            <a:ext cx="641522" cy="523220"/>
          </a:xfrm>
          <a:prstGeom prst="rect">
            <a:avLst/>
          </a:prstGeom>
          <a:noFill/>
        </p:spPr>
        <p:txBody>
          <a:bodyPr wrap="none" rtlCol="0">
            <a:spAutoFit/>
          </a:bodyPr>
          <a:lstStyle/>
          <a:p>
            <a:r>
              <a:rPr lang="en-US" sz="2800" dirty="0"/>
              <a:t>2.0</a:t>
            </a:r>
          </a:p>
        </p:txBody>
      </p:sp>
      <p:sp>
        <p:nvSpPr>
          <p:cNvPr id="5" name="TextBox 4">
            <a:extLst>
              <a:ext uri="{FF2B5EF4-FFF2-40B4-BE49-F238E27FC236}">
                <a16:creationId xmlns:a16="http://schemas.microsoft.com/office/drawing/2014/main" id="{0E55993B-5433-2C0E-3F33-6B19CCDD2E55}"/>
              </a:ext>
            </a:extLst>
          </p:cNvPr>
          <p:cNvSpPr txBox="1"/>
          <p:nvPr/>
        </p:nvSpPr>
        <p:spPr>
          <a:xfrm>
            <a:off x="2762598" y="2635341"/>
            <a:ext cx="2612767" cy="523220"/>
          </a:xfrm>
          <a:prstGeom prst="rect">
            <a:avLst/>
          </a:prstGeom>
          <a:noFill/>
        </p:spPr>
        <p:txBody>
          <a:bodyPr wrap="none" rtlCol="0">
            <a:spAutoFit/>
          </a:bodyPr>
          <a:lstStyle/>
          <a:p>
            <a:r>
              <a:rPr lang="en-US" sz="2800" dirty="0"/>
              <a:t>62 Crane Groups</a:t>
            </a:r>
          </a:p>
        </p:txBody>
      </p:sp>
      <p:sp>
        <p:nvSpPr>
          <p:cNvPr id="7" name="TextBox 6">
            <a:extLst>
              <a:ext uri="{FF2B5EF4-FFF2-40B4-BE49-F238E27FC236}">
                <a16:creationId xmlns:a16="http://schemas.microsoft.com/office/drawing/2014/main" id="{C029AD19-80E3-BED0-0F43-76EE642D4E01}"/>
              </a:ext>
            </a:extLst>
          </p:cNvPr>
          <p:cNvSpPr txBox="1"/>
          <p:nvPr/>
        </p:nvSpPr>
        <p:spPr>
          <a:xfrm>
            <a:off x="5289369" y="3189668"/>
            <a:ext cx="806631" cy="523220"/>
          </a:xfrm>
          <a:prstGeom prst="rect">
            <a:avLst/>
          </a:prstGeom>
          <a:noFill/>
        </p:spPr>
        <p:txBody>
          <a:bodyPr wrap="none" rtlCol="0">
            <a:spAutoFit/>
          </a:bodyPr>
          <a:lstStyle/>
          <a:p>
            <a:r>
              <a:rPr lang="en-US" sz="2800" dirty="0"/>
              <a:t>47%</a:t>
            </a:r>
          </a:p>
        </p:txBody>
      </p:sp>
      <p:cxnSp>
        <p:nvCxnSpPr>
          <p:cNvPr id="10" name="Straight Connector 9">
            <a:extLst>
              <a:ext uri="{FF2B5EF4-FFF2-40B4-BE49-F238E27FC236}">
                <a16:creationId xmlns:a16="http://schemas.microsoft.com/office/drawing/2014/main" id="{1BFC6D18-401C-D52B-246F-CCA1D387A8F2}"/>
              </a:ext>
            </a:extLst>
          </p:cNvPr>
          <p:cNvCxnSpPr>
            <a:cxnSpLocks/>
          </p:cNvCxnSpPr>
          <p:nvPr/>
        </p:nvCxnSpPr>
        <p:spPr>
          <a:xfrm>
            <a:off x="5953708" y="1380072"/>
            <a:ext cx="956640" cy="125293"/>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FC6BE893-1EBD-2A2E-0557-5846516D7E28}"/>
              </a:ext>
            </a:extLst>
          </p:cNvPr>
          <p:cNvCxnSpPr>
            <a:cxnSpLocks/>
          </p:cNvCxnSpPr>
          <p:nvPr/>
        </p:nvCxnSpPr>
        <p:spPr>
          <a:xfrm>
            <a:off x="4181475" y="3104495"/>
            <a:ext cx="960295" cy="33403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17" name="TextBox 16">
            <a:extLst>
              <a:ext uri="{FF2B5EF4-FFF2-40B4-BE49-F238E27FC236}">
                <a16:creationId xmlns:a16="http://schemas.microsoft.com/office/drawing/2014/main" id="{BB7A50D9-6A96-A4D6-FD8D-280712C5DEF9}"/>
              </a:ext>
            </a:extLst>
          </p:cNvPr>
          <p:cNvSpPr txBox="1"/>
          <p:nvPr/>
        </p:nvSpPr>
        <p:spPr>
          <a:xfrm>
            <a:off x="6653953" y="1551522"/>
            <a:ext cx="806631" cy="523220"/>
          </a:xfrm>
          <a:prstGeom prst="rect">
            <a:avLst/>
          </a:prstGeom>
          <a:noFill/>
        </p:spPr>
        <p:txBody>
          <a:bodyPr wrap="none" rtlCol="0">
            <a:spAutoFit/>
          </a:bodyPr>
          <a:lstStyle/>
          <a:p>
            <a:r>
              <a:rPr lang="en-US" sz="2800" dirty="0"/>
              <a:t>93%</a:t>
            </a:r>
          </a:p>
        </p:txBody>
      </p:sp>
      <p:sp>
        <p:nvSpPr>
          <p:cNvPr id="18" name="TextBox 17">
            <a:extLst>
              <a:ext uri="{FF2B5EF4-FFF2-40B4-BE49-F238E27FC236}">
                <a16:creationId xmlns:a16="http://schemas.microsoft.com/office/drawing/2014/main" id="{BBDEB6CC-DD46-306B-A16D-AEC55314129F}"/>
              </a:ext>
            </a:extLst>
          </p:cNvPr>
          <p:cNvSpPr txBox="1"/>
          <p:nvPr/>
        </p:nvSpPr>
        <p:spPr>
          <a:xfrm>
            <a:off x="6653953" y="3943151"/>
            <a:ext cx="641522" cy="523220"/>
          </a:xfrm>
          <a:prstGeom prst="rect">
            <a:avLst/>
          </a:prstGeom>
          <a:noFill/>
        </p:spPr>
        <p:txBody>
          <a:bodyPr wrap="none" rtlCol="0">
            <a:spAutoFit/>
          </a:bodyPr>
          <a:lstStyle/>
          <a:p>
            <a:r>
              <a:rPr lang="en-US" sz="2800" dirty="0"/>
              <a:t>3.2</a:t>
            </a:r>
          </a:p>
        </p:txBody>
      </p:sp>
      <p:sp>
        <p:nvSpPr>
          <p:cNvPr id="19" name="TextBox 18">
            <a:extLst>
              <a:ext uri="{FF2B5EF4-FFF2-40B4-BE49-F238E27FC236}">
                <a16:creationId xmlns:a16="http://schemas.microsoft.com/office/drawing/2014/main" id="{E11819AB-F0B3-9DC8-E2DB-E262C0038065}"/>
              </a:ext>
            </a:extLst>
          </p:cNvPr>
          <p:cNvSpPr txBox="1"/>
          <p:nvPr/>
        </p:nvSpPr>
        <p:spPr>
          <a:xfrm>
            <a:off x="8926946" y="1051658"/>
            <a:ext cx="2430024" cy="523220"/>
          </a:xfrm>
          <a:prstGeom prst="rect">
            <a:avLst/>
          </a:prstGeom>
          <a:noFill/>
        </p:spPr>
        <p:txBody>
          <a:bodyPr wrap="none" rtlCol="0">
            <a:spAutoFit/>
          </a:bodyPr>
          <a:lstStyle/>
          <a:p>
            <a:r>
              <a:rPr lang="en-US" sz="2800" dirty="0"/>
              <a:t>5 Crane Groups</a:t>
            </a:r>
          </a:p>
        </p:txBody>
      </p:sp>
      <p:cxnSp>
        <p:nvCxnSpPr>
          <p:cNvPr id="20" name="Straight Connector 19">
            <a:extLst>
              <a:ext uri="{FF2B5EF4-FFF2-40B4-BE49-F238E27FC236}">
                <a16:creationId xmlns:a16="http://schemas.microsoft.com/office/drawing/2014/main" id="{7F50640B-78DC-6AE7-E782-BD023BEF27C7}"/>
              </a:ext>
            </a:extLst>
          </p:cNvPr>
          <p:cNvCxnSpPr>
            <a:cxnSpLocks/>
          </p:cNvCxnSpPr>
          <p:nvPr/>
        </p:nvCxnSpPr>
        <p:spPr>
          <a:xfrm>
            <a:off x="7970306" y="1187975"/>
            <a:ext cx="956640" cy="125293"/>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21" name="TextBox 20">
            <a:extLst>
              <a:ext uri="{FF2B5EF4-FFF2-40B4-BE49-F238E27FC236}">
                <a16:creationId xmlns:a16="http://schemas.microsoft.com/office/drawing/2014/main" id="{41CBB6D8-0D3E-0107-B0DD-AED9099D3FE6}"/>
              </a:ext>
            </a:extLst>
          </p:cNvPr>
          <p:cNvSpPr txBox="1"/>
          <p:nvPr/>
        </p:nvSpPr>
        <p:spPr>
          <a:xfrm>
            <a:off x="7928396" y="1187975"/>
            <a:ext cx="806631" cy="523220"/>
          </a:xfrm>
          <a:prstGeom prst="rect">
            <a:avLst/>
          </a:prstGeom>
          <a:noFill/>
        </p:spPr>
        <p:txBody>
          <a:bodyPr wrap="none" rtlCol="0">
            <a:spAutoFit/>
          </a:bodyPr>
          <a:lstStyle/>
          <a:p>
            <a:r>
              <a:rPr lang="en-US" sz="2800" dirty="0"/>
              <a:t>99%</a:t>
            </a:r>
          </a:p>
        </p:txBody>
      </p:sp>
      <p:sp>
        <p:nvSpPr>
          <p:cNvPr id="22" name="TextBox 21">
            <a:extLst>
              <a:ext uri="{FF2B5EF4-FFF2-40B4-BE49-F238E27FC236}">
                <a16:creationId xmlns:a16="http://schemas.microsoft.com/office/drawing/2014/main" id="{11C4C4DB-94D8-61DF-F6A3-AC0F893F097B}"/>
              </a:ext>
            </a:extLst>
          </p:cNvPr>
          <p:cNvSpPr txBox="1"/>
          <p:nvPr/>
        </p:nvSpPr>
        <p:spPr>
          <a:xfrm>
            <a:off x="7904963" y="1580663"/>
            <a:ext cx="641522" cy="523220"/>
          </a:xfrm>
          <a:prstGeom prst="rect">
            <a:avLst/>
          </a:prstGeom>
          <a:noFill/>
        </p:spPr>
        <p:txBody>
          <a:bodyPr wrap="none" rtlCol="0">
            <a:spAutoFit/>
          </a:bodyPr>
          <a:lstStyle/>
          <a:p>
            <a:r>
              <a:rPr lang="en-US" sz="2800" dirty="0"/>
              <a:t>6.3</a:t>
            </a:r>
          </a:p>
        </p:txBody>
      </p:sp>
    </p:spTree>
    <p:extLst>
      <p:ext uri="{BB962C8B-B14F-4D97-AF65-F5344CB8AC3E}">
        <p14:creationId xmlns:p14="http://schemas.microsoft.com/office/powerpoint/2010/main" val="39699029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5"/>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2"/>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10"/>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7"/>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8"/>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xit" presetSubtype="0" fill="hold" grpId="1" nodeType="clickEffect">
                                  <p:stCondLst>
                                    <p:cond delay="0"/>
                                  </p:stCondLst>
                                  <p:childTnLst>
                                    <p:set>
                                      <p:cBhvr>
                                        <p:cTn id="34" dur="1" fill="hold">
                                          <p:stCondLst>
                                            <p:cond delay="0"/>
                                          </p:stCondLst>
                                        </p:cTn>
                                        <p:tgtEl>
                                          <p:spTgt spid="2"/>
                                        </p:tgtEl>
                                        <p:attrNameLst>
                                          <p:attrName>style.visibility</p:attrName>
                                        </p:attrNameLst>
                                      </p:cBhvr>
                                      <p:to>
                                        <p:strVal val="hidden"/>
                                      </p:to>
                                    </p:set>
                                  </p:childTnLst>
                                </p:cTn>
                              </p:par>
                              <p:par>
                                <p:cTn id="35" presetID="1" presetClass="exit" presetSubtype="0" fill="hold" nodeType="withEffect">
                                  <p:stCondLst>
                                    <p:cond delay="0"/>
                                  </p:stCondLst>
                                  <p:childTnLst>
                                    <p:set>
                                      <p:cBhvr>
                                        <p:cTn id="36" dur="1" fill="hold">
                                          <p:stCondLst>
                                            <p:cond delay="0"/>
                                          </p:stCondLst>
                                        </p:cTn>
                                        <p:tgtEl>
                                          <p:spTgt spid="10"/>
                                        </p:tgtEl>
                                        <p:attrNameLst>
                                          <p:attrName>style.visibility</p:attrName>
                                        </p:attrNameLst>
                                      </p:cBhvr>
                                      <p:to>
                                        <p:strVal val="hidden"/>
                                      </p:to>
                                    </p:set>
                                  </p:childTnLst>
                                </p:cTn>
                              </p:par>
                              <p:par>
                                <p:cTn id="37" presetID="1" presetClass="exit" presetSubtype="0" fill="hold" grpId="1" nodeType="withEffect">
                                  <p:stCondLst>
                                    <p:cond delay="0"/>
                                  </p:stCondLst>
                                  <p:childTnLst>
                                    <p:set>
                                      <p:cBhvr>
                                        <p:cTn id="38" dur="1" fill="hold">
                                          <p:stCondLst>
                                            <p:cond delay="0"/>
                                          </p:stCondLst>
                                        </p:cTn>
                                        <p:tgtEl>
                                          <p:spTgt spid="17"/>
                                        </p:tgtEl>
                                        <p:attrNameLst>
                                          <p:attrName>style.visibility</p:attrName>
                                        </p:attrNameLst>
                                      </p:cBhvr>
                                      <p:to>
                                        <p:strVal val="hidden"/>
                                      </p:to>
                                    </p:set>
                                  </p:childTnLst>
                                </p:cTn>
                              </p:par>
                              <p:par>
                                <p:cTn id="39" presetID="1" presetClass="exit" presetSubtype="0" fill="hold" grpId="1" nodeType="withEffect">
                                  <p:stCondLst>
                                    <p:cond delay="0"/>
                                  </p:stCondLst>
                                  <p:childTnLst>
                                    <p:set>
                                      <p:cBhvr>
                                        <p:cTn id="40" dur="1" fill="hold">
                                          <p:stCondLst>
                                            <p:cond delay="0"/>
                                          </p:stCondLst>
                                        </p:cTn>
                                        <p:tgtEl>
                                          <p:spTgt spid="18"/>
                                        </p:tgtEl>
                                        <p:attrNameLst>
                                          <p:attrName>style.visibility</p:attrName>
                                        </p:attrNameLst>
                                      </p:cBhvr>
                                      <p:to>
                                        <p:strVal val="hidden"/>
                                      </p:to>
                                    </p:se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grpId="0" nodeType="clickEffect">
                                  <p:stCondLst>
                                    <p:cond delay="0"/>
                                  </p:stCondLst>
                                  <p:childTnLst>
                                    <p:set>
                                      <p:cBhvr>
                                        <p:cTn id="44" dur="1" fill="hold">
                                          <p:stCondLst>
                                            <p:cond delay="0"/>
                                          </p:stCondLst>
                                        </p:cTn>
                                        <p:tgtEl>
                                          <p:spTgt spid="19"/>
                                        </p:tgtEl>
                                        <p:attrNameLst>
                                          <p:attrName>style.visibility</p:attrName>
                                        </p:attrNameLst>
                                      </p:cBhvr>
                                      <p:to>
                                        <p:strVal val="visible"/>
                                      </p:to>
                                    </p:set>
                                  </p:childTnLst>
                                </p:cTn>
                              </p:par>
                              <p:par>
                                <p:cTn id="45" presetID="1" presetClass="entr" presetSubtype="0" fill="hold" nodeType="withEffect">
                                  <p:stCondLst>
                                    <p:cond delay="0"/>
                                  </p:stCondLst>
                                  <p:childTnLst>
                                    <p:set>
                                      <p:cBhvr>
                                        <p:cTn id="46" dur="1" fill="hold">
                                          <p:stCondLst>
                                            <p:cond delay="0"/>
                                          </p:stCondLst>
                                        </p:cTn>
                                        <p:tgtEl>
                                          <p:spTgt spid="20"/>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21"/>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2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3" grpId="0"/>
      <p:bldP spid="5" grpId="0"/>
      <p:bldP spid="7" grpId="0"/>
      <p:bldP spid="17" grpId="0"/>
      <p:bldP spid="17" grpId="1"/>
      <p:bldP spid="18" grpId="0"/>
      <p:bldP spid="18" grpId="1"/>
      <p:bldP spid="19" grpId="0"/>
      <p:bldP spid="21" grpId="0"/>
      <p:bldP spid="22" grpId="0"/>
    </p:bldLst>
  </p:timing>
  <p:extLst>
    <p:ext uri="{6950BFC3-D8DA-4A85-94F7-54DA5524770B}">
      <p188:commentRel xmlns:p188="http://schemas.microsoft.com/office/powerpoint/2018/8/main" r:id="rId3"/>
    </p:ext>
  </p:extLst>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16985</TotalTime>
  <Words>529</Words>
  <Application>Microsoft Office PowerPoint</Application>
  <PresentationFormat>Widescreen</PresentationFormat>
  <Paragraphs>123</Paragraphs>
  <Slides>12</Slides>
  <Notes>11</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12</vt:i4>
      </vt:variant>
    </vt:vector>
  </HeadingPairs>
  <TitlesOfParts>
    <vt:vector size="18" baseType="lpstr">
      <vt:lpstr>Aptos</vt:lpstr>
      <vt:lpstr>Arial</vt:lpstr>
      <vt:lpstr>Calibri</vt:lpstr>
      <vt:lpstr>Calibri Light</vt:lpstr>
      <vt:lpstr>Times New Roman</vt:lpstr>
      <vt:lpstr>Office Theme</vt:lpstr>
      <vt:lpstr>Whooping Crane Roost Site Selection - Responses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Diurnal Habitat Selection of Whooping Cranes – An Update and Collaboration</dc:title>
  <dc:creator>Patrick Farrell</dc:creator>
  <cp:lastModifiedBy>Patrick Farrell</cp:lastModifiedBy>
  <cp:revision>72</cp:revision>
  <dcterms:created xsi:type="dcterms:W3CDTF">2024-01-10T16:43:13Z</dcterms:created>
  <dcterms:modified xsi:type="dcterms:W3CDTF">2024-07-14T18:41:08Z</dcterms:modified>
</cp:coreProperties>
</file>